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8" r:id="rId2"/>
    <p:sldId id="261" r:id="rId3"/>
    <p:sldId id="262" r:id="rId4"/>
    <p:sldId id="265" r:id="rId5"/>
    <p:sldId id="266" r:id="rId6"/>
    <p:sldId id="267" r:id="rId7"/>
    <p:sldId id="283" r:id="rId8"/>
    <p:sldId id="284" r:id="rId9"/>
    <p:sldId id="292" r:id="rId10"/>
    <p:sldId id="264" r:id="rId11"/>
    <p:sldId id="268" r:id="rId12"/>
    <p:sldId id="269" r:id="rId13"/>
    <p:sldId id="270" r:id="rId14"/>
    <p:sldId id="271" r:id="rId15"/>
    <p:sldId id="275" r:id="rId16"/>
    <p:sldId id="289" r:id="rId17"/>
    <p:sldId id="277" r:id="rId18"/>
    <p:sldId id="276" r:id="rId19"/>
    <p:sldId id="272" r:id="rId20"/>
    <p:sldId id="273" r:id="rId21"/>
    <p:sldId id="274" r:id="rId22"/>
    <p:sldId id="286" r:id="rId23"/>
    <p:sldId id="287" r:id="rId24"/>
    <p:sldId id="278" r:id="rId25"/>
    <p:sldId id="280" r:id="rId26"/>
    <p:sldId id="288" r:id="rId27"/>
    <p:sldId id="290" r:id="rId28"/>
    <p:sldId id="279" r:id="rId29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67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in Schmid" initials="KS" lastIdx="32" clrIdx="0">
    <p:extLst>
      <p:ext uri="{19B8F6BF-5375-455C-9EA6-DF929625EA0E}">
        <p15:presenceInfo xmlns:p15="http://schemas.microsoft.com/office/powerpoint/2012/main" userId="S::karins@albertabeef.org::ec4979c9-ba51-4c48-818d-cfac84a08eb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9D6B6D-200F-48D1-9FC9-704F1639E928}" v="6" dt="2021-06-29T20:56:16.092"/>
    <p1510:client id="{9308D5E0-446B-4D7C-AD62-C908F4F0C7B5}" v="11" dt="2021-06-29T16:26:32.2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>
      <p:cViewPr varScale="1">
        <p:scale>
          <a:sx n="90" d="100"/>
          <a:sy n="90" d="100"/>
        </p:scale>
        <p:origin x="816" y="72"/>
      </p:cViewPr>
      <p:guideLst>
        <p:guide orient="horz" pos="1620"/>
        <p:guide pos="2880"/>
        <p:guide pos="6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7AFC7B6-3B13-AE40-B253-89ED15FA31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897968-49B0-D947-8B81-00361245B2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FC4CF85-BF83-4976-9FEC-37FE167FD06F}" type="datetimeFigureOut">
              <a:rPr lang="en-US" altLang="en-US"/>
              <a:pPr>
                <a:defRPr/>
              </a:pPr>
              <a:t>7/9/2021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888BFB-0F97-CB4F-A27E-B2CDF36B91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9C2A10-9102-0840-9EBF-0EBE501F52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77F916C-D170-4998-8E81-50E65EF0FD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312FE4BC-1E1A-0649-ACE4-07834AB9338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7993B657-B058-6D44-B5A0-7CA56FE8545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582D5175-DE2F-42B4-A614-63AFEB6EF31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26CF4B51-5842-8949-BA13-6408D3552CD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5846" name="Rectangle 6">
            <a:extLst>
              <a:ext uri="{FF2B5EF4-FFF2-40B4-BE49-F238E27FC236}">
                <a16:creationId xmlns:a16="http://schemas.microsoft.com/office/drawing/2014/main" id="{834162BB-FA38-FC4E-8F2E-8C5B76EB947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>
            <a:extLst>
              <a:ext uri="{FF2B5EF4-FFF2-40B4-BE49-F238E27FC236}">
                <a16:creationId xmlns:a16="http://schemas.microsoft.com/office/drawing/2014/main" id="{2431306E-84E1-D145-8DFB-ED5969EB6B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ACCC4C3-F389-465E-95A8-4DF19894F2A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Larry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CCC4C3-F389-465E-95A8-4DF19894F2A1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379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Larry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CCC4C3-F389-465E-95A8-4DF19894F2A1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7282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CCC4C3-F389-465E-95A8-4DF19894F2A1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8348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36933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06296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83518"/>
            <a:ext cx="6905625" cy="53860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552" y="1707654"/>
            <a:ext cx="8136904" cy="11555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2464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62336" y="684610"/>
            <a:ext cx="738664" cy="343019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95376" y="684610"/>
            <a:ext cx="5027613" cy="343019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7569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83518"/>
            <a:ext cx="6905625" cy="53860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707654"/>
            <a:ext cx="8136904" cy="11555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080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231106"/>
          </a:xfrm>
          <a:prstGeom prst="rect">
            <a:avLst/>
          </a:prstGeo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3247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83518"/>
            <a:ext cx="6905625" cy="53860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5376" y="1200150"/>
            <a:ext cx="3376613" cy="29146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4388" y="1200150"/>
            <a:ext cx="3376612" cy="29146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6909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36933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3214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83518"/>
            <a:ext cx="6905625" cy="53860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5277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46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60772"/>
            <a:ext cx="3008313" cy="615553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983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717727"/>
            <a:ext cx="5486400" cy="30777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742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shutterstock_420724729.jpg">
            <a:extLst>
              <a:ext uri="{FF2B5EF4-FFF2-40B4-BE49-F238E27FC236}">
                <a16:creationId xmlns:a16="http://schemas.microsoft.com/office/drawing/2014/main" id="{61AB2F5B-EBDE-4806-B610-EF2EC76E62D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33" r="4906" b="8517"/>
          <a:stretch>
            <a:fillRect/>
          </a:stretch>
        </p:blipFill>
        <p:spPr bwMode="auto">
          <a:xfrm>
            <a:off x="-15875" y="4659313"/>
            <a:ext cx="91725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516C656F-9458-6347-9B19-AC4DD24895C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55650" y="4786313"/>
            <a:ext cx="81375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lIns="0" tIns="0" rIns="0" bIns="0"/>
          <a:lstStyle>
            <a:lvl1pPr marL="0" indent="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131313"/>
              </a:buClr>
              <a:buFont typeface="Times" charset="0"/>
              <a:buNone/>
              <a:defRPr sz="1250">
                <a:solidFill>
                  <a:schemeClr val="accent4">
                    <a:lumMod val="65000"/>
                    <a:lumOff val="35000"/>
                  </a:schemeClr>
                </a:solidFill>
                <a:latin typeface="Gothic"/>
                <a:ea typeface="Apple SD 산돌고딕 Neo 무거운"/>
                <a:cs typeface="Gothic"/>
              </a:defRPr>
            </a:lvl1pPr>
            <a:lvl2pPr marL="625475" indent="-16351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131313"/>
              </a:buClr>
              <a:buFont typeface="Times" charset="0"/>
              <a:buChar char="•"/>
              <a:defRPr>
                <a:solidFill>
                  <a:schemeClr val="tx2"/>
                </a:solidFill>
                <a:latin typeface="Trump Gothic Pro"/>
                <a:ea typeface="+mn-ea"/>
                <a:cs typeface="Trump Gothic Pro"/>
              </a:defRPr>
            </a:lvl2pPr>
            <a:lvl3pPr marL="1028700" indent="-173038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131313"/>
              </a:buClr>
              <a:buFont typeface="Times" charset="0"/>
              <a:buChar char="•"/>
              <a:defRPr sz="1600">
                <a:solidFill>
                  <a:schemeClr val="tx2"/>
                </a:solidFill>
                <a:latin typeface="Trump Gothic Pro"/>
                <a:ea typeface="+mn-ea"/>
                <a:cs typeface="Trump Gothic Pro"/>
              </a:defRPr>
            </a:lvl3pPr>
            <a:lvl4pPr marL="1433513" indent="-173038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131313"/>
              </a:buClr>
              <a:buFont typeface="Times" charset="0"/>
              <a:buChar char="•"/>
              <a:defRPr sz="1400">
                <a:solidFill>
                  <a:schemeClr val="tx2"/>
                </a:solidFill>
                <a:latin typeface="Trump Gothic Pro"/>
                <a:ea typeface="+mn-ea"/>
                <a:cs typeface="Trump Gothic Pro"/>
              </a:defRPr>
            </a:lvl4pPr>
            <a:lvl5pPr marL="1828800" indent="-17462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131313"/>
              </a:buClr>
              <a:buFont typeface="Times" charset="0"/>
              <a:buChar char="•"/>
              <a:defRPr sz="1200">
                <a:solidFill>
                  <a:schemeClr val="tx2"/>
                </a:solidFill>
                <a:latin typeface="Trump Gothic Pro"/>
                <a:ea typeface="+mn-ea"/>
                <a:cs typeface="Trump Gothic Pro"/>
              </a:defRPr>
            </a:lvl5pPr>
            <a:lvl6pPr marL="2286000" indent="-174625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Times" pitchFamily="-65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-174625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Times" pitchFamily="-65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-174625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Times" pitchFamily="-65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-174625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Times" pitchFamily="-65" charset="0"/>
              <a:buChar char="•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r">
              <a:defRPr/>
            </a:pPr>
            <a:r>
              <a:rPr lang="en-US" dirty="0" err="1">
                <a:solidFill>
                  <a:srgbClr val="CABAB4"/>
                </a:solidFill>
                <a:latin typeface="Trump Soft Pro" panose="02000508020000020004" pitchFamily="2" charset="0"/>
                <a:cs typeface="Trump Gothic Pro"/>
              </a:rPr>
              <a:t>Allforthebeef.ca</a:t>
            </a:r>
            <a:endParaRPr lang="en-US" dirty="0">
              <a:solidFill>
                <a:srgbClr val="CABAB4"/>
              </a:solidFill>
              <a:latin typeface="Trump Soft Pro" panose="02000508020000020004" pitchFamily="2" charset="0"/>
              <a:cs typeface="Trump Gothic Pro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77625C"/>
          </a:solidFill>
          <a:latin typeface="Trump Gothic Pro"/>
          <a:ea typeface="+mj-ea"/>
          <a:cs typeface="Trump Gothic Pro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77625C"/>
          </a:solidFill>
          <a:latin typeface="Trump Gothic Pro" charset="0"/>
          <a:ea typeface="ＭＳ Ｐゴシック" pitchFamily="-65" charset="-128"/>
          <a:cs typeface="Trump Gothic Pro" panose="02000508020000020004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77625C"/>
          </a:solidFill>
          <a:latin typeface="Trump Gothic Pro" charset="0"/>
          <a:ea typeface="ＭＳ Ｐゴシック" pitchFamily="-65" charset="-128"/>
          <a:cs typeface="Trump Gothic Pro" panose="02000508020000020004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77625C"/>
          </a:solidFill>
          <a:latin typeface="Trump Gothic Pro" charset="0"/>
          <a:ea typeface="ＭＳ Ｐゴシック" pitchFamily="-65" charset="-128"/>
          <a:cs typeface="Trump Gothic Pro" panose="02000508020000020004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77625C"/>
          </a:solidFill>
          <a:latin typeface="Trump Gothic Pro" charset="0"/>
          <a:ea typeface="ＭＳ Ｐゴシック" pitchFamily="-65" charset="-128"/>
          <a:cs typeface="Trump Gothic Pro" panose="02000508020000020004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9F2D20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9F2D20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9F2D20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9F2D20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131313"/>
        </a:buClr>
        <a:buFont typeface="Times" panose="02020603050405020304" pitchFamily="18" charset="0"/>
        <a:defRPr sz="1200">
          <a:solidFill>
            <a:srgbClr val="595959"/>
          </a:solidFill>
          <a:latin typeface="Gothic"/>
          <a:ea typeface="Apple SD 산돌고딕 Neo 무거운"/>
          <a:cs typeface="Gothic"/>
        </a:defRPr>
      </a:lvl1pPr>
      <a:lvl2pPr marL="625475" indent="-16351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131313"/>
        </a:buClr>
        <a:buFont typeface="Times" panose="02020603050405020304" pitchFamily="18" charset="0"/>
        <a:buChar char="•"/>
        <a:defRPr>
          <a:solidFill>
            <a:schemeClr val="tx2"/>
          </a:solidFill>
          <a:latin typeface="Trump Gothic Pro"/>
          <a:ea typeface="+mn-ea"/>
          <a:cs typeface="Trump Gothic Pro"/>
        </a:defRPr>
      </a:lvl2pPr>
      <a:lvl3pPr marL="1028700" indent="-173038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131313"/>
        </a:buClr>
        <a:buFont typeface="Times" panose="02020603050405020304" pitchFamily="18" charset="0"/>
        <a:buChar char="•"/>
        <a:defRPr sz="1600">
          <a:solidFill>
            <a:schemeClr val="tx2"/>
          </a:solidFill>
          <a:latin typeface="Trump Gothic Pro"/>
          <a:ea typeface="+mn-ea"/>
          <a:cs typeface="Trump Gothic Pro"/>
        </a:defRPr>
      </a:lvl3pPr>
      <a:lvl4pPr marL="1433513" indent="-173038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131313"/>
        </a:buClr>
        <a:buFont typeface="Times" panose="02020603050405020304" pitchFamily="18" charset="0"/>
        <a:buChar char="•"/>
        <a:defRPr sz="1400">
          <a:solidFill>
            <a:schemeClr val="tx2"/>
          </a:solidFill>
          <a:latin typeface="Trump Gothic Pro"/>
          <a:ea typeface="+mn-ea"/>
          <a:cs typeface="Trump Gothic Pro"/>
        </a:defRPr>
      </a:lvl4pPr>
      <a:lvl5pPr marL="1828800" indent="-17462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131313"/>
        </a:buClr>
        <a:buFont typeface="Times" panose="02020603050405020304" pitchFamily="18" charset="0"/>
        <a:buChar char="•"/>
        <a:defRPr sz="1200">
          <a:solidFill>
            <a:schemeClr val="tx2"/>
          </a:solidFill>
          <a:latin typeface="Trump Gothic Pro"/>
          <a:ea typeface="+mn-ea"/>
          <a:cs typeface="Trump Gothic Pro"/>
        </a:defRPr>
      </a:lvl5pPr>
      <a:lvl6pPr marL="2286000" indent="-174625" algn="l" rtl="0" fontAlgn="base">
        <a:lnSpc>
          <a:spcPct val="110000"/>
        </a:lnSpc>
        <a:spcBef>
          <a:spcPct val="20000"/>
        </a:spcBef>
        <a:spcAft>
          <a:spcPct val="0"/>
        </a:spcAft>
        <a:buFont typeface="Times" pitchFamily="-65" charset="0"/>
        <a:buChar char="•"/>
        <a:defRPr sz="1200">
          <a:solidFill>
            <a:schemeClr val="tx1"/>
          </a:solidFill>
          <a:latin typeface="+mn-lt"/>
          <a:ea typeface="+mn-ea"/>
        </a:defRPr>
      </a:lvl6pPr>
      <a:lvl7pPr marL="2743200" indent="-174625" algn="l" rtl="0" fontAlgn="base">
        <a:lnSpc>
          <a:spcPct val="110000"/>
        </a:lnSpc>
        <a:spcBef>
          <a:spcPct val="20000"/>
        </a:spcBef>
        <a:spcAft>
          <a:spcPct val="0"/>
        </a:spcAft>
        <a:buFont typeface="Times" pitchFamily="-65" charset="0"/>
        <a:buChar char="•"/>
        <a:defRPr sz="1200">
          <a:solidFill>
            <a:schemeClr val="tx1"/>
          </a:solidFill>
          <a:latin typeface="+mn-lt"/>
          <a:ea typeface="+mn-ea"/>
        </a:defRPr>
      </a:lvl7pPr>
      <a:lvl8pPr marL="3200400" indent="-174625" algn="l" rtl="0" fontAlgn="base">
        <a:lnSpc>
          <a:spcPct val="110000"/>
        </a:lnSpc>
        <a:spcBef>
          <a:spcPct val="20000"/>
        </a:spcBef>
        <a:spcAft>
          <a:spcPct val="0"/>
        </a:spcAft>
        <a:buFont typeface="Times" pitchFamily="-65" charset="0"/>
        <a:buChar char="•"/>
        <a:defRPr sz="1200">
          <a:solidFill>
            <a:schemeClr val="tx1"/>
          </a:solidFill>
          <a:latin typeface="+mn-lt"/>
          <a:ea typeface="+mn-ea"/>
        </a:defRPr>
      </a:lvl8pPr>
      <a:lvl9pPr marL="3657600" indent="-174625" algn="l" rtl="0" fontAlgn="base">
        <a:lnSpc>
          <a:spcPct val="110000"/>
        </a:lnSpc>
        <a:spcBef>
          <a:spcPct val="20000"/>
        </a:spcBef>
        <a:spcAft>
          <a:spcPct val="0"/>
        </a:spcAft>
        <a:buFont typeface="Times" pitchFamily="-65" charset="0"/>
        <a:buChar char="•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5">
            <a:extLst>
              <a:ext uri="{FF2B5EF4-FFF2-40B4-BE49-F238E27FC236}">
                <a16:creationId xmlns:a16="http://schemas.microsoft.com/office/drawing/2014/main" id="{FE329DF2-EED5-4FCC-8C5A-EC934A953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00450"/>
            <a:ext cx="91440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dirty="0">
                <a:solidFill>
                  <a:schemeClr val="bg1"/>
                </a:solidFill>
              </a:rPr>
              <a:t>TITLE OF PRESENTATION</a:t>
            </a:r>
          </a:p>
          <a:p>
            <a:pPr algn="ctr">
              <a:spcBef>
                <a:spcPct val="50000"/>
              </a:spcBef>
            </a:pPr>
            <a:r>
              <a:rPr lang="en-US" altLang="en-US" sz="2000" dirty="0">
                <a:solidFill>
                  <a:schemeClr val="bg1"/>
                </a:solidFill>
              </a:rPr>
              <a:t>Presenter</a:t>
            </a:r>
            <a:br>
              <a:rPr lang="en-US" altLang="en-US" sz="2000" dirty="0">
                <a:solidFill>
                  <a:schemeClr val="bg1"/>
                </a:solidFill>
              </a:rPr>
            </a:br>
            <a:r>
              <a:rPr lang="en-US" altLang="en-US" sz="2000" dirty="0">
                <a:solidFill>
                  <a:schemeClr val="bg1"/>
                </a:solidFill>
              </a:rPr>
              <a:t>Date</a:t>
            </a:r>
          </a:p>
        </p:txBody>
      </p:sp>
      <p:pic>
        <p:nvPicPr>
          <p:cNvPr id="4098" name="Picture 1" descr="shutterstock_420724729.jpg">
            <a:extLst>
              <a:ext uri="{FF2B5EF4-FFF2-40B4-BE49-F238E27FC236}">
                <a16:creationId xmlns:a16="http://schemas.microsoft.com/office/drawing/2014/main" id="{316C679D-FD87-4D2F-9244-A6398E677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7" b="8517"/>
          <a:stretch>
            <a:fillRect/>
          </a:stretch>
        </p:blipFill>
        <p:spPr bwMode="auto">
          <a:xfrm>
            <a:off x="0" y="0"/>
            <a:ext cx="91598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185F6FD0-C4B8-4FE5-90D7-144B8B77A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780" y="3037785"/>
            <a:ext cx="2938969" cy="84577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D5DD614-27EC-4178-9B16-FAFBA67C37A3}"/>
              </a:ext>
            </a:extLst>
          </p:cNvPr>
          <p:cNvGrpSpPr/>
          <p:nvPr/>
        </p:nvGrpSpPr>
        <p:grpSpPr>
          <a:xfrm>
            <a:off x="5508104" y="915566"/>
            <a:ext cx="2448272" cy="1033462"/>
            <a:chOff x="5379419" y="1608712"/>
            <a:chExt cx="2592288" cy="128646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C0EC94D-CEAA-499A-8944-CB4F4ADC42BC}"/>
                </a:ext>
              </a:extLst>
            </p:cNvPr>
            <p:cNvSpPr txBox="1"/>
            <p:nvPr/>
          </p:nvSpPr>
          <p:spPr>
            <a:xfrm>
              <a:off x="5379419" y="1608712"/>
              <a:ext cx="2592288" cy="12864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CA" dirty="0"/>
            </a:p>
          </p:txBody>
        </p:sp>
        <p:pic>
          <p:nvPicPr>
            <p:cNvPr id="1031" name="29EC9CE8-E75D-45DF-B1AC-66A72E3A2DA7">
              <a:extLst>
                <a:ext uri="{FF2B5EF4-FFF2-40B4-BE49-F238E27FC236}">
                  <a16:creationId xmlns:a16="http://schemas.microsoft.com/office/drawing/2014/main" id="{BC0D81D6-D1A1-4D67-8EB5-7A5C0DD0C1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6416" y="1720386"/>
              <a:ext cx="2318294" cy="1063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B254CE1F-C9EB-4892-AA1C-BA9512A2C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104" y="3047000"/>
            <a:ext cx="2448269" cy="845770"/>
          </a:xfrm>
          <a:prstGeom prst="rect">
            <a:avLst/>
          </a:prstGeom>
        </p:spPr>
      </p:pic>
      <p:pic>
        <p:nvPicPr>
          <p:cNvPr id="10" name="Picture 4" descr="ABBeefProducers RGB.png">
            <a:extLst>
              <a:ext uri="{FF2B5EF4-FFF2-40B4-BE49-F238E27FC236}">
                <a16:creationId xmlns:a16="http://schemas.microsoft.com/office/drawing/2014/main" id="{CFCC06C6-FF06-46C8-BCED-7EC5ADB273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15566"/>
            <a:ext cx="2827622" cy="1073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7410CE0-E012-402A-9C13-2BDBB7E76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49" y="339725"/>
            <a:ext cx="802481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 b="1" dirty="0">
                <a:solidFill>
                  <a:srgbClr val="77625C"/>
                </a:solidFill>
                <a:latin typeface="Trump Soft Pro" charset="0"/>
              </a:rPr>
              <a:t>History of Beef Production</a:t>
            </a:r>
            <a:r>
              <a:rPr lang="en-US" altLang="en-US" sz="4000" b="1" dirty="0">
                <a:solidFill>
                  <a:srgbClr val="CABAB4"/>
                </a:solidFill>
                <a:latin typeface="Trump Soft Pro" charset="0"/>
              </a:rPr>
              <a:t> in Alberta</a:t>
            </a:r>
          </a:p>
        </p:txBody>
      </p:sp>
      <p:pic>
        <p:nvPicPr>
          <p:cNvPr id="6148" name="Picture 5">
            <a:extLst>
              <a:ext uri="{FF2B5EF4-FFF2-40B4-BE49-F238E27FC236}">
                <a16:creationId xmlns:a16="http://schemas.microsoft.com/office/drawing/2014/main" id="{33B087C6-E129-4EBC-8EDA-5BBD5154C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t="-35995" r="70583" b="-138811"/>
          <a:stretch>
            <a:fillRect/>
          </a:stretch>
        </p:blipFill>
        <p:spPr bwMode="auto">
          <a:xfrm>
            <a:off x="538163" y="987425"/>
            <a:ext cx="2157412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3">
            <a:extLst>
              <a:ext uri="{FF2B5EF4-FFF2-40B4-BE49-F238E27FC236}">
                <a16:creationId xmlns:a16="http://schemas.microsoft.com/office/drawing/2014/main" id="{29C4A30E-1FD9-4EF9-8C05-901F8A481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111647"/>
            <a:ext cx="4392290" cy="3548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 eaLnBrk="1" hangingPunct="1">
              <a:buClr>
                <a:schemeClr val="tx2"/>
              </a:buClr>
              <a:buFont typeface="Wingdings" panose="05000000000000000000" pitchFamily="2" charset="2"/>
              <a:buChar char="q"/>
              <a:defRPr/>
            </a:pPr>
            <a:r>
              <a:rPr lang="en-US" sz="1800" dirty="0">
                <a:latin typeface="News Gothic MT" panose="020B0504020203020204" pitchFamily="34" charset="0"/>
              </a:rPr>
              <a:t>1873 – First 12 head of breeding cattle brought to Alberta</a:t>
            </a:r>
          </a:p>
          <a:p>
            <a:pPr marL="285750" indent="-285750" eaLnBrk="1" hangingPunct="1">
              <a:buClr>
                <a:schemeClr val="tx2"/>
              </a:buClr>
              <a:buFont typeface="Wingdings" panose="05000000000000000000" pitchFamily="2" charset="2"/>
              <a:buChar char="q"/>
              <a:defRPr/>
            </a:pPr>
            <a:r>
              <a:rPr lang="en-US" sz="1800" dirty="0">
                <a:latin typeface="News Gothic MT" panose="020B0504020203020204" pitchFamily="34" charset="0"/>
                <a:cs typeface="Times New Roman" pitchFamily="18" charset="0"/>
              </a:rPr>
              <a:t>1879 – George Emerson and Tom Lynch started the first ranching operation around the Highwood River</a:t>
            </a:r>
          </a:p>
          <a:p>
            <a:pPr marL="285750" indent="-285750" eaLnBrk="1" hangingPunct="1">
              <a:buClr>
                <a:schemeClr val="tx2"/>
              </a:buClr>
              <a:buFont typeface="Wingdings" panose="05000000000000000000" pitchFamily="2" charset="2"/>
              <a:buChar char="q"/>
              <a:defRPr/>
            </a:pPr>
            <a:r>
              <a:rPr lang="en-US" sz="1800" dirty="0">
                <a:latin typeface="News Gothic MT" panose="020B0504020203020204" pitchFamily="34" charset="0"/>
                <a:cs typeface="Times New Roman" pitchFamily="18" charset="0"/>
              </a:rPr>
              <a:t>1881 – the Canadian Government leased out ranches for up to 100,000 acres, but they had to have at least 1 cow for every 10 acres.</a:t>
            </a:r>
          </a:p>
          <a:p>
            <a:pPr marL="285750" indent="-285750" eaLnBrk="1" hangingPunct="1">
              <a:buClr>
                <a:schemeClr val="tx2"/>
              </a:buClr>
              <a:buFont typeface="Wingdings" panose="05000000000000000000" pitchFamily="2" charset="2"/>
              <a:buChar char="q"/>
              <a:defRPr/>
            </a:pPr>
            <a:r>
              <a:rPr lang="en-US" sz="1800" dirty="0">
                <a:latin typeface="News Gothic MT" panose="020B0504020203020204" pitchFamily="34" charset="0"/>
                <a:cs typeface="Times New Roman" pitchFamily="18" charset="0"/>
              </a:rPr>
              <a:t>1882 – Alberta’s herd grew to over 9,000 head of cattle</a:t>
            </a:r>
          </a:p>
        </p:txBody>
      </p:sp>
      <p:sp>
        <p:nvSpPr>
          <p:cNvPr id="6152" name="TextBox 2">
            <a:extLst>
              <a:ext uri="{FF2B5EF4-FFF2-40B4-BE49-F238E27FC236}">
                <a16:creationId xmlns:a16="http://schemas.microsoft.com/office/drawing/2014/main" id="{7554C911-E8E4-4D23-9015-25E593091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4563" y="4903788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2050" name="Picture 2" descr="Bar U Ranch">
            <a:extLst>
              <a:ext uri="{FF2B5EF4-FFF2-40B4-BE49-F238E27FC236}">
                <a16:creationId xmlns:a16="http://schemas.microsoft.com/office/drawing/2014/main" id="{384740F3-C5E9-499F-910A-9A851AEE3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6" y="1563687"/>
            <a:ext cx="3352527" cy="237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F6F482-76D1-459F-9C80-47A59BB17EF6}"/>
              </a:ext>
            </a:extLst>
          </p:cNvPr>
          <p:cNvSpPr txBox="1"/>
          <p:nvPr/>
        </p:nvSpPr>
        <p:spPr>
          <a:xfrm>
            <a:off x="5148066" y="3941886"/>
            <a:ext cx="24801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800" dirty="0"/>
              <a:t>Bar U Ranch 1919 – Library and Archives Canada</a:t>
            </a:r>
          </a:p>
        </p:txBody>
      </p:sp>
    </p:spTree>
    <p:extLst>
      <p:ext uri="{BB962C8B-B14F-4D97-AF65-F5344CB8AC3E}">
        <p14:creationId xmlns:p14="http://schemas.microsoft.com/office/powerpoint/2010/main" val="1251004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7410CE0-E012-402A-9C13-2BDBB7E76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39725"/>
            <a:ext cx="820896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 b="1" dirty="0">
                <a:solidFill>
                  <a:srgbClr val="77625C"/>
                </a:solidFill>
                <a:latin typeface="Trump Soft Pro" charset="0"/>
              </a:rPr>
              <a:t>History of Beef Production</a:t>
            </a:r>
            <a:r>
              <a:rPr lang="en-US" altLang="en-US" sz="4000" b="1" dirty="0">
                <a:solidFill>
                  <a:srgbClr val="CABAB4"/>
                </a:solidFill>
                <a:latin typeface="Trump Soft Pro" charset="0"/>
              </a:rPr>
              <a:t> in Alberta</a:t>
            </a:r>
          </a:p>
        </p:txBody>
      </p:sp>
      <p:pic>
        <p:nvPicPr>
          <p:cNvPr id="6148" name="Picture 5">
            <a:extLst>
              <a:ext uri="{FF2B5EF4-FFF2-40B4-BE49-F238E27FC236}">
                <a16:creationId xmlns:a16="http://schemas.microsoft.com/office/drawing/2014/main" id="{33B087C6-E129-4EBC-8EDA-5BBD5154C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t="-35995" r="70583" b="-138811"/>
          <a:stretch>
            <a:fillRect/>
          </a:stretch>
        </p:blipFill>
        <p:spPr bwMode="auto">
          <a:xfrm>
            <a:off x="538163" y="987425"/>
            <a:ext cx="2157412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3">
            <a:extLst>
              <a:ext uri="{FF2B5EF4-FFF2-40B4-BE49-F238E27FC236}">
                <a16:creationId xmlns:a16="http://schemas.microsoft.com/office/drawing/2014/main" id="{29C4A30E-1FD9-4EF9-8C05-901F8A481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111647"/>
            <a:ext cx="6768554" cy="311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 eaLnBrk="1" hangingPunct="1">
              <a:buClr>
                <a:schemeClr val="tx2"/>
              </a:buClr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News Gothic MT" panose="020B0504020203020204" pitchFamily="34" charset="0"/>
              </a:rPr>
              <a:t>Simultaneously, the government set cattle stocking rates were found to be much too high</a:t>
            </a:r>
          </a:p>
          <a:p>
            <a:pPr marL="285750" indent="-285750" eaLnBrk="1" hangingPunct="1">
              <a:buClr>
                <a:schemeClr val="tx2"/>
              </a:buClr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News Gothic MT" panose="020B0504020203020204" pitchFamily="34" charset="0"/>
              </a:rPr>
              <a:t>The harsh winter of 1886-87 killed a large portion of the Alberta cattle herd that was already weakened from low forage supplies</a:t>
            </a:r>
          </a:p>
          <a:p>
            <a:pPr marL="285750" indent="-285750" eaLnBrk="1" hangingPunct="1">
              <a:buClr>
                <a:schemeClr val="tx2"/>
              </a:buClr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News Gothic MT" panose="020B0504020203020204" pitchFamily="34" charset="0"/>
              </a:rPr>
              <a:t>In 1870, the Canadian Government enacted the </a:t>
            </a:r>
            <a:r>
              <a:rPr lang="en-US" sz="2000" i="1" dirty="0">
                <a:latin typeface="News Gothic MT" panose="020B0504020203020204" pitchFamily="34" charset="0"/>
              </a:rPr>
              <a:t>Homestead Act</a:t>
            </a:r>
            <a:r>
              <a:rPr lang="en-US" sz="2000" dirty="0">
                <a:latin typeface="News Gothic MT" panose="020B0504020203020204" pitchFamily="34" charset="0"/>
              </a:rPr>
              <a:t>, encouraging settlers to take over the agricultural areas of the province</a:t>
            </a:r>
          </a:p>
        </p:txBody>
      </p:sp>
      <p:sp>
        <p:nvSpPr>
          <p:cNvPr id="6152" name="TextBox 2">
            <a:extLst>
              <a:ext uri="{FF2B5EF4-FFF2-40B4-BE49-F238E27FC236}">
                <a16:creationId xmlns:a16="http://schemas.microsoft.com/office/drawing/2014/main" id="{7554C911-E8E4-4D23-9015-25E593091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4563" y="4903788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231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7410CE0-E012-402A-9C13-2BDBB7E76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39725"/>
            <a:ext cx="80645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 b="1" dirty="0">
                <a:solidFill>
                  <a:srgbClr val="77625C"/>
                </a:solidFill>
                <a:latin typeface="Trump Soft Pro" charset="0"/>
              </a:rPr>
              <a:t>History of Beef Production</a:t>
            </a:r>
            <a:r>
              <a:rPr lang="en-US" altLang="en-US" sz="4000" b="1" dirty="0">
                <a:solidFill>
                  <a:srgbClr val="CABAB4"/>
                </a:solidFill>
                <a:latin typeface="Trump Soft Pro" charset="0"/>
              </a:rPr>
              <a:t> in Alberta</a:t>
            </a:r>
          </a:p>
        </p:txBody>
      </p:sp>
      <p:pic>
        <p:nvPicPr>
          <p:cNvPr id="6148" name="Picture 5">
            <a:extLst>
              <a:ext uri="{FF2B5EF4-FFF2-40B4-BE49-F238E27FC236}">
                <a16:creationId xmlns:a16="http://schemas.microsoft.com/office/drawing/2014/main" id="{33B087C6-E129-4EBC-8EDA-5BBD5154C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t="-35995" r="70583" b="-138811"/>
          <a:stretch>
            <a:fillRect/>
          </a:stretch>
        </p:blipFill>
        <p:spPr bwMode="auto">
          <a:xfrm>
            <a:off x="538163" y="987425"/>
            <a:ext cx="2157412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3">
            <a:extLst>
              <a:ext uri="{FF2B5EF4-FFF2-40B4-BE49-F238E27FC236}">
                <a16:creationId xmlns:a16="http://schemas.microsoft.com/office/drawing/2014/main" id="{29C4A30E-1FD9-4EF9-8C05-901F8A481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111647"/>
            <a:ext cx="4248274" cy="340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 eaLnBrk="1" hangingPunct="1">
              <a:buClr>
                <a:schemeClr val="tx2"/>
              </a:buClr>
              <a:buFont typeface="Wingdings" panose="05000000000000000000" pitchFamily="2" charset="2"/>
              <a:buChar char="q"/>
              <a:defRPr/>
            </a:pPr>
            <a:r>
              <a:rPr lang="en-US" sz="1800" dirty="0">
                <a:latin typeface="News Gothic MT" panose="020B0504020203020204" pitchFamily="34" charset="0"/>
              </a:rPr>
              <a:t>For homesteaders to take ownership, they needed to grow cereal crops for 4 consecutive years</a:t>
            </a:r>
          </a:p>
          <a:p>
            <a:pPr marL="285750" indent="-285750" eaLnBrk="1" hangingPunct="1">
              <a:buClr>
                <a:schemeClr val="tx2"/>
              </a:buClr>
              <a:buFont typeface="Wingdings" panose="05000000000000000000" pitchFamily="2" charset="2"/>
              <a:buChar char="q"/>
              <a:defRPr/>
            </a:pPr>
            <a:r>
              <a:rPr lang="en-US" sz="1800" dirty="0">
                <a:latin typeface="News Gothic MT" panose="020B0504020203020204" pitchFamily="34" charset="0"/>
              </a:rPr>
              <a:t>Climactic conditions in southern Alberta were unexpectedly variable, causing over 40% of homesteaders from 1905 – 1930 abandoning the agreement</a:t>
            </a:r>
          </a:p>
          <a:p>
            <a:pPr marL="285750" indent="-285750" eaLnBrk="1" hangingPunct="1">
              <a:buClr>
                <a:schemeClr val="tx2"/>
              </a:buClr>
              <a:buFont typeface="Wingdings" panose="05000000000000000000" pitchFamily="2" charset="2"/>
              <a:buChar char="q"/>
              <a:defRPr/>
            </a:pPr>
            <a:r>
              <a:rPr lang="en-US" sz="1800" dirty="0">
                <a:latin typeface="News Gothic MT" panose="020B0504020203020204" pitchFamily="34" charset="0"/>
              </a:rPr>
              <a:t>The high risk of bankruptcy led the government to recognize the financial liability of cropping in parts of Alberta</a:t>
            </a:r>
          </a:p>
        </p:txBody>
      </p:sp>
      <p:sp>
        <p:nvSpPr>
          <p:cNvPr id="6152" name="TextBox 2">
            <a:extLst>
              <a:ext uri="{FF2B5EF4-FFF2-40B4-BE49-F238E27FC236}">
                <a16:creationId xmlns:a16="http://schemas.microsoft.com/office/drawing/2014/main" id="{7554C911-E8E4-4D23-9015-25E593091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4563" y="4903788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2A1507-59C2-4D51-957C-5C48A5973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741553"/>
            <a:ext cx="3560515" cy="21511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C2AB02-1327-42C1-89F4-BAB7705BB256}"/>
              </a:ext>
            </a:extLst>
          </p:cNvPr>
          <p:cNvSpPr txBox="1"/>
          <p:nvPr/>
        </p:nvSpPr>
        <p:spPr>
          <a:xfrm>
            <a:off x="5010880" y="3892698"/>
            <a:ext cx="26693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800" dirty="0"/>
              <a:t>Farming near Calgary 1884 -  Alberta’s Historic Places</a:t>
            </a:r>
          </a:p>
        </p:txBody>
      </p:sp>
    </p:spTree>
    <p:extLst>
      <p:ext uri="{BB962C8B-B14F-4D97-AF65-F5344CB8AC3E}">
        <p14:creationId xmlns:p14="http://schemas.microsoft.com/office/powerpoint/2010/main" val="322656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7410CE0-E012-402A-9C13-2BDBB7E76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63" y="339725"/>
            <a:ext cx="84263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800" b="1" dirty="0">
                <a:solidFill>
                  <a:srgbClr val="77625C"/>
                </a:solidFill>
                <a:latin typeface="Trump Soft Pro" charset="0"/>
              </a:rPr>
              <a:t>The Beginning of Rangeland </a:t>
            </a:r>
            <a:r>
              <a:rPr lang="en-US" altLang="en-US" sz="3800" b="1" dirty="0">
                <a:solidFill>
                  <a:srgbClr val="CABAB4"/>
                </a:solidFill>
                <a:latin typeface="Trump Soft Pro" charset="0"/>
              </a:rPr>
              <a:t>Stewardship</a:t>
            </a:r>
          </a:p>
        </p:txBody>
      </p:sp>
      <p:pic>
        <p:nvPicPr>
          <p:cNvPr id="6148" name="Picture 5">
            <a:extLst>
              <a:ext uri="{FF2B5EF4-FFF2-40B4-BE49-F238E27FC236}">
                <a16:creationId xmlns:a16="http://schemas.microsoft.com/office/drawing/2014/main" id="{33B087C6-E129-4EBC-8EDA-5BBD5154C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t="-35995" r="70583" b="-138811"/>
          <a:stretch>
            <a:fillRect/>
          </a:stretch>
        </p:blipFill>
        <p:spPr bwMode="auto">
          <a:xfrm>
            <a:off x="538163" y="987425"/>
            <a:ext cx="2157412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3">
            <a:extLst>
              <a:ext uri="{FF2B5EF4-FFF2-40B4-BE49-F238E27FC236}">
                <a16:creationId xmlns:a16="http://schemas.microsoft.com/office/drawing/2014/main" id="{29C4A30E-1FD9-4EF9-8C05-901F8A481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142425"/>
            <a:ext cx="5040362" cy="344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 eaLnBrk="1" hangingPunct="1">
              <a:buClr>
                <a:schemeClr val="tx2"/>
              </a:buClr>
              <a:buFont typeface="Wingdings" panose="05000000000000000000" pitchFamily="2" charset="2"/>
              <a:buChar char="q"/>
              <a:defRPr/>
            </a:pPr>
            <a:r>
              <a:rPr lang="en-US" sz="1700" dirty="0">
                <a:latin typeface="News Gothic MT" panose="020B0504020203020204" pitchFamily="34" charset="0"/>
              </a:rPr>
              <a:t>The government reclaimed massive tracts of land and re-issued them as grazing leases </a:t>
            </a:r>
          </a:p>
          <a:p>
            <a:pPr marL="285750" indent="-285750" eaLnBrk="1" hangingPunct="1">
              <a:buClr>
                <a:schemeClr val="tx2"/>
              </a:buClr>
              <a:buFont typeface="Wingdings" panose="05000000000000000000" pitchFamily="2" charset="2"/>
              <a:buChar char="q"/>
              <a:defRPr/>
            </a:pPr>
            <a:r>
              <a:rPr lang="en-US" sz="1700" dirty="0">
                <a:latin typeface="News Gothic MT" panose="020B0504020203020204" pitchFamily="34" charset="0"/>
              </a:rPr>
              <a:t>This limited producer ability to intensively crop or overgraze cattle, in order to stabilize profitability and tax revenue</a:t>
            </a:r>
          </a:p>
          <a:p>
            <a:pPr marL="285750" indent="-285750" eaLnBrk="1" hangingPunct="1">
              <a:buClr>
                <a:schemeClr val="tx2"/>
              </a:buClr>
              <a:buFont typeface="Wingdings" panose="05000000000000000000" pitchFamily="2" charset="2"/>
              <a:buChar char="q"/>
              <a:defRPr/>
            </a:pPr>
            <a:r>
              <a:rPr lang="en-US" sz="1700" dirty="0">
                <a:latin typeface="News Gothic MT" panose="020B0504020203020204" pitchFamily="34" charset="0"/>
              </a:rPr>
              <a:t>The science of range management started to develop at this time</a:t>
            </a:r>
          </a:p>
          <a:p>
            <a:pPr marL="285750" indent="-285750" eaLnBrk="1" hangingPunct="1">
              <a:buClr>
                <a:schemeClr val="tx2"/>
              </a:buClr>
              <a:buFont typeface="Wingdings" panose="05000000000000000000" pitchFamily="2" charset="2"/>
              <a:buChar char="q"/>
              <a:defRPr/>
            </a:pPr>
            <a:r>
              <a:rPr lang="en-US" sz="1700" dirty="0">
                <a:latin typeface="News Gothic MT" panose="020B0504020203020204" pitchFamily="34" charset="0"/>
              </a:rPr>
              <a:t>Attempts were made to bring in new, “more productive” species of forage, but they failed to thrive in certain areas</a:t>
            </a:r>
          </a:p>
          <a:p>
            <a:pPr marL="285750" indent="-285750" eaLnBrk="1" hangingPunct="1">
              <a:buClr>
                <a:schemeClr val="tx2"/>
              </a:buClr>
              <a:buFont typeface="Wingdings" panose="05000000000000000000" pitchFamily="2" charset="2"/>
              <a:buChar char="q"/>
              <a:defRPr/>
            </a:pPr>
            <a:r>
              <a:rPr lang="en-US" sz="1700" dirty="0">
                <a:latin typeface="News Gothic MT" panose="020B0504020203020204" pitchFamily="34" charset="0"/>
              </a:rPr>
              <a:t>Ranchers recognized native grass communities were high-quality, climate-resistant forages if managed properly</a:t>
            </a:r>
          </a:p>
        </p:txBody>
      </p:sp>
      <p:sp>
        <p:nvSpPr>
          <p:cNvPr id="6152" name="TextBox 2">
            <a:extLst>
              <a:ext uri="{FF2B5EF4-FFF2-40B4-BE49-F238E27FC236}">
                <a16:creationId xmlns:a16="http://schemas.microsoft.com/office/drawing/2014/main" id="{7554C911-E8E4-4D23-9015-25E593091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4563" y="4903788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14B102-E1FC-46F7-A684-3566C221D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782" y="1563687"/>
            <a:ext cx="2880255" cy="216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88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7410CE0-E012-402A-9C13-2BDBB7E76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49" y="339725"/>
            <a:ext cx="82089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800" b="1" dirty="0">
                <a:solidFill>
                  <a:srgbClr val="77625C"/>
                </a:solidFill>
                <a:latin typeface="Trump Soft Pro" charset="0"/>
              </a:rPr>
              <a:t>The Beginning of Rangeland </a:t>
            </a:r>
            <a:r>
              <a:rPr lang="en-US" altLang="en-US" sz="3800" b="1" dirty="0">
                <a:solidFill>
                  <a:srgbClr val="CABAB4"/>
                </a:solidFill>
                <a:latin typeface="Trump Soft Pro" charset="0"/>
              </a:rPr>
              <a:t>Stewardship</a:t>
            </a:r>
          </a:p>
        </p:txBody>
      </p:sp>
      <p:pic>
        <p:nvPicPr>
          <p:cNvPr id="6148" name="Picture 5">
            <a:extLst>
              <a:ext uri="{FF2B5EF4-FFF2-40B4-BE49-F238E27FC236}">
                <a16:creationId xmlns:a16="http://schemas.microsoft.com/office/drawing/2014/main" id="{33B087C6-E129-4EBC-8EDA-5BBD5154C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t="-35995" r="70583" b="-138811"/>
          <a:stretch>
            <a:fillRect/>
          </a:stretch>
        </p:blipFill>
        <p:spPr bwMode="auto">
          <a:xfrm>
            <a:off x="538163" y="987425"/>
            <a:ext cx="2157412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3">
            <a:extLst>
              <a:ext uri="{FF2B5EF4-FFF2-40B4-BE49-F238E27FC236}">
                <a16:creationId xmlns:a16="http://schemas.microsoft.com/office/drawing/2014/main" id="{29C4A30E-1FD9-4EF9-8C05-901F8A481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142425"/>
            <a:ext cx="4968354" cy="344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 eaLnBrk="1" hangingPunct="1">
              <a:buClr>
                <a:schemeClr val="tx2"/>
              </a:buClr>
              <a:buFont typeface="Wingdings" panose="05000000000000000000" pitchFamily="2" charset="2"/>
              <a:buChar char="q"/>
              <a:defRPr/>
            </a:pPr>
            <a:r>
              <a:rPr lang="en-US" sz="1800" dirty="0">
                <a:latin typeface="News Gothic MT" panose="020B0504020203020204" pitchFamily="34" charset="0"/>
              </a:rPr>
              <a:t>As time passed, ranchers started to work more in tune with the native ecosystem</a:t>
            </a:r>
          </a:p>
          <a:p>
            <a:pPr marL="285750" indent="-285750" eaLnBrk="1" hangingPunct="1">
              <a:buClr>
                <a:schemeClr val="tx2"/>
              </a:buClr>
              <a:buFont typeface="Wingdings" panose="05000000000000000000" pitchFamily="2" charset="2"/>
              <a:buChar char="q"/>
              <a:defRPr/>
            </a:pPr>
            <a:r>
              <a:rPr lang="en-US" sz="1800" dirty="0">
                <a:latin typeface="News Gothic MT" panose="020B0504020203020204" pitchFamily="34" charset="0"/>
              </a:rPr>
              <a:t>Ranchers became skilled at knowing their land and how to properly time grazing to minimize impacts</a:t>
            </a:r>
          </a:p>
          <a:p>
            <a:pPr marL="285750" indent="-285750" eaLnBrk="1" hangingPunct="1">
              <a:buClr>
                <a:schemeClr val="tx2"/>
              </a:buClr>
              <a:buFont typeface="Wingdings" panose="05000000000000000000" pitchFamily="2" charset="2"/>
              <a:buChar char="q"/>
              <a:defRPr/>
            </a:pPr>
            <a:r>
              <a:rPr lang="en-US" sz="1800" dirty="0">
                <a:latin typeface="News Gothic MT" panose="020B0504020203020204" pitchFamily="34" charset="0"/>
              </a:rPr>
              <a:t>This made ranching a uniquely compatible use for these grasslands </a:t>
            </a:r>
          </a:p>
          <a:p>
            <a:pPr marL="285750" indent="-285750" eaLnBrk="1" hangingPunct="1">
              <a:buClr>
                <a:schemeClr val="tx2"/>
              </a:buClr>
              <a:buFont typeface="Wingdings" panose="05000000000000000000" pitchFamily="2" charset="2"/>
              <a:buChar char="q"/>
              <a:defRPr/>
            </a:pPr>
            <a:r>
              <a:rPr lang="en-US" sz="1800" dirty="0">
                <a:latin typeface="News Gothic MT" panose="020B0504020203020204" pitchFamily="34" charset="0"/>
              </a:rPr>
              <a:t>The Alberta ranching model provides a similar role to that of the bison that previously roamed the plains</a:t>
            </a:r>
          </a:p>
        </p:txBody>
      </p:sp>
      <p:sp>
        <p:nvSpPr>
          <p:cNvPr id="6152" name="TextBox 2">
            <a:extLst>
              <a:ext uri="{FF2B5EF4-FFF2-40B4-BE49-F238E27FC236}">
                <a16:creationId xmlns:a16="http://schemas.microsoft.com/office/drawing/2014/main" id="{7554C911-E8E4-4D23-9015-25E593091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4563" y="4903788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AD5FCE-BBBD-4A7A-AAB6-0272B418A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602" y="1923678"/>
            <a:ext cx="30099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26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7410CE0-E012-402A-9C13-2BDBB7E76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39725"/>
            <a:ext cx="69056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 b="1" dirty="0">
                <a:solidFill>
                  <a:srgbClr val="77625C"/>
                </a:solidFill>
                <a:latin typeface="Trump Soft Pro" charset="0"/>
              </a:rPr>
              <a:t>Early Industry </a:t>
            </a:r>
            <a:r>
              <a:rPr lang="en-US" altLang="en-US" sz="4000" b="1" dirty="0">
                <a:solidFill>
                  <a:srgbClr val="CABAB4"/>
                </a:solidFill>
                <a:latin typeface="Trump Soft Pro" charset="0"/>
              </a:rPr>
              <a:t>Expansion</a:t>
            </a:r>
          </a:p>
        </p:txBody>
      </p:sp>
      <p:pic>
        <p:nvPicPr>
          <p:cNvPr id="6148" name="Picture 5">
            <a:extLst>
              <a:ext uri="{FF2B5EF4-FFF2-40B4-BE49-F238E27FC236}">
                <a16:creationId xmlns:a16="http://schemas.microsoft.com/office/drawing/2014/main" id="{33B087C6-E129-4EBC-8EDA-5BBD5154C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t="-35995" r="70583" b="-138811"/>
          <a:stretch>
            <a:fillRect/>
          </a:stretch>
        </p:blipFill>
        <p:spPr bwMode="auto">
          <a:xfrm>
            <a:off x="538163" y="987425"/>
            <a:ext cx="2157412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3">
            <a:extLst>
              <a:ext uri="{FF2B5EF4-FFF2-40B4-BE49-F238E27FC236}">
                <a16:creationId xmlns:a16="http://schemas.microsoft.com/office/drawing/2014/main" id="{29C4A30E-1FD9-4EF9-8C05-901F8A481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111250"/>
            <a:ext cx="5544418" cy="333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-US" altLang="en-US" sz="1800" dirty="0">
                <a:latin typeface="News Gothic MT" panose="020B0504020203020204" pitchFamily="34" charset="0"/>
                <a:ea typeface="Apple SD 산돌고딕 Neo 무거운" charset="-127"/>
              </a:rPr>
              <a:t>The early 1900s advancements in range management contributed to a stable forage supply for beef producers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-US" altLang="en-US" sz="1800" dirty="0">
                <a:latin typeface="News Gothic MT" panose="020B0504020203020204" pitchFamily="34" charset="0"/>
                <a:ea typeface="Apple SD 산돌고딕 Neo 무거운" charset="-127"/>
              </a:rPr>
              <a:t>The relative success of the </a:t>
            </a:r>
            <a:r>
              <a:rPr lang="en-US" altLang="en-US" sz="1800" i="1" dirty="0">
                <a:latin typeface="News Gothic MT" panose="020B0504020203020204" pitchFamily="34" charset="0"/>
                <a:ea typeface="Apple SD 산돌고딕 Neo 무거운" charset="-127"/>
              </a:rPr>
              <a:t>Homestead Act </a:t>
            </a:r>
            <a:r>
              <a:rPr lang="en-US" altLang="en-US" sz="1800" dirty="0">
                <a:latin typeface="News Gothic MT" panose="020B0504020203020204" pitchFamily="34" charset="0"/>
                <a:ea typeface="Apple SD 산돌고딕 Neo 무거운" charset="-127"/>
              </a:rPr>
              <a:t>in other areas of the province caused the crop sector to grow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-US" altLang="en-US" sz="1800" dirty="0">
                <a:latin typeface="News Gothic MT" panose="020B0504020203020204" pitchFamily="34" charset="0"/>
                <a:ea typeface="Apple SD 산돌고딕 Neo 무거운" charset="-127"/>
              </a:rPr>
              <a:t>Excess from the crop industry could be used for beef production, fueling a fed cattle industry</a:t>
            </a:r>
          </a:p>
        </p:txBody>
      </p:sp>
      <p:sp>
        <p:nvSpPr>
          <p:cNvPr id="6152" name="TextBox 2">
            <a:extLst>
              <a:ext uri="{FF2B5EF4-FFF2-40B4-BE49-F238E27FC236}">
                <a16:creationId xmlns:a16="http://schemas.microsoft.com/office/drawing/2014/main" id="{7554C911-E8E4-4D23-9015-25E593091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4563" y="4903788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A9877A-9C03-4D59-B722-0CD0F486D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460" y="1923677"/>
            <a:ext cx="2741874" cy="116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31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5">
            <a:extLst>
              <a:ext uri="{FF2B5EF4-FFF2-40B4-BE49-F238E27FC236}">
                <a16:creationId xmlns:a16="http://schemas.microsoft.com/office/drawing/2014/main" id="{33B087C6-E129-4EBC-8EDA-5BBD5154C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t="-35995" r="70583" b="-138811"/>
          <a:stretch>
            <a:fillRect/>
          </a:stretch>
        </p:blipFill>
        <p:spPr bwMode="auto">
          <a:xfrm>
            <a:off x="538163" y="987425"/>
            <a:ext cx="2157412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TextBox 2">
            <a:extLst>
              <a:ext uri="{FF2B5EF4-FFF2-40B4-BE49-F238E27FC236}">
                <a16:creationId xmlns:a16="http://schemas.microsoft.com/office/drawing/2014/main" id="{7554C911-E8E4-4D23-9015-25E593091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4563" y="4903788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B95722-30DF-49DE-995A-7F3B483D4478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77"/>
          <a:stretch/>
        </p:blipFill>
        <p:spPr>
          <a:xfrm>
            <a:off x="0" y="-13370"/>
            <a:ext cx="4355976" cy="51702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AC42DC-956D-4093-9968-FD36BA8885C5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28" b="20190"/>
          <a:stretch/>
        </p:blipFill>
        <p:spPr>
          <a:xfrm>
            <a:off x="4716016" y="0"/>
            <a:ext cx="4286886" cy="32918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44B7AB-FC73-403E-B0C7-9149143549F6}"/>
              </a:ext>
            </a:extLst>
          </p:cNvPr>
          <p:cNvSpPr txBox="1"/>
          <p:nvPr/>
        </p:nvSpPr>
        <p:spPr>
          <a:xfrm>
            <a:off x="4684803" y="4443958"/>
            <a:ext cx="15231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800" dirty="0"/>
              <a:t>Funded by US Beef Checkoff</a:t>
            </a:r>
          </a:p>
        </p:txBody>
      </p:sp>
    </p:spTree>
    <p:extLst>
      <p:ext uri="{BB962C8B-B14F-4D97-AF65-F5344CB8AC3E}">
        <p14:creationId xmlns:p14="http://schemas.microsoft.com/office/powerpoint/2010/main" val="3483927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7410CE0-E012-402A-9C13-2BDBB7E76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39725"/>
            <a:ext cx="69056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 b="1" dirty="0">
                <a:solidFill>
                  <a:srgbClr val="77625C"/>
                </a:solidFill>
                <a:latin typeface="Trump Soft Pro" charset="0"/>
              </a:rPr>
              <a:t>Industry </a:t>
            </a:r>
            <a:r>
              <a:rPr lang="en-US" altLang="en-US" sz="4000" b="1" dirty="0">
                <a:solidFill>
                  <a:srgbClr val="CABAB4"/>
                </a:solidFill>
                <a:latin typeface="Trump Soft Pro" charset="0"/>
              </a:rPr>
              <a:t>Structure</a:t>
            </a:r>
          </a:p>
        </p:txBody>
      </p:sp>
      <p:pic>
        <p:nvPicPr>
          <p:cNvPr id="6148" name="Picture 5">
            <a:extLst>
              <a:ext uri="{FF2B5EF4-FFF2-40B4-BE49-F238E27FC236}">
                <a16:creationId xmlns:a16="http://schemas.microsoft.com/office/drawing/2014/main" id="{33B087C6-E129-4EBC-8EDA-5BBD5154C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t="-35995" r="70583" b="-138811"/>
          <a:stretch>
            <a:fillRect/>
          </a:stretch>
        </p:blipFill>
        <p:spPr bwMode="auto">
          <a:xfrm>
            <a:off x="538163" y="987425"/>
            <a:ext cx="2157412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3">
            <a:extLst>
              <a:ext uri="{FF2B5EF4-FFF2-40B4-BE49-F238E27FC236}">
                <a16:creationId xmlns:a16="http://schemas.microsoft.com/office/drawing/2014/main" id="{29C4A30E-1FD9-4EF9-8C05-901F8A481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111250"/>
            <a:ext cx="8024812" cy="333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700" dirty="0">
                <a:latin typeface="News Gothic MT" panose="020B0504020203020204" pitchFamily="34" charset="0"/>
                <a:ea typeface="Apple SD 산돌고딕 Neo 무거운" charset="-127"/>
              </a:rPr>
              <a:t>Seedstock – provides the next generation of high-quality genetics for breeding stock that supplies the cow-calf and other seedstock producers</a:t>
            </a:r>
          </a:p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700" dirty="0">
                <a:latin typeface="News Gothic MT" panose="020B0504020203020204" pitchFamily="34" charset="0"/>
                <a:ea typeface="Apple SD 산돌고딕 Neo 무거운" charset="-127"/>
              </a:rPr>
              <a:t>Cow-calf – calves are generally born in the spring, graze with their mothers all summer and are weaned in the fall or early winter at 6-8 months of age. When sold, they may enter a backgrounding or feedlot operation</a:t>
            </a:r>
          </a:p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700" dirty="0">
                <a:latin typeface="News Gothic MT" panose="020B0504020203020204" pitchFamily="34" charset="0"/>
                <a:ea typeface="Apple SD 산돌고딕 Neo 무거운" charset="-127"/>
              </a:rPr>
              <a:t>Backgrounding operations buy weaned calves and put them on a high forage diet to grow their frame (body) size</a:t>
            </a:r>
          </a:p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700" dirty="0">
                <a:latin typeface="News Gothic MT" panose="020B0504020203020204" pitchFamily="34" charset="0"/>
                <a:ea typeface="Apple SD 산돌고딕 Neo 무거운" charset="-127"/>
              </a:rPr>
              <a:t>Feedlots provide a high-quality, high-energy diet (for between 60 and 200 days) to efficiently deposit lean muscle and fat until the animal has reached the desired liveweight and estimated carcass composition</a:t>
            </a:r>
          </a:p>
        </p:txBody>
      </p:sp>
      <p:sp>
        <p:nvSpPr>
          <p:cNvPr id="6152" name="TextBox 2">
            <a:extLst>
              <a:ext uri="{FF2B5EF4-FFF2-40B4-BE49-F238E27FC236}">
                <a16:creationId xmlns:a16="http://schemas.microsoft.com/office/drawing/2014/main" id="{7554C911-E8E4-4D23-9015-25E593091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4563" y="4903788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9532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7410CE0-E012-402A-9C13-2BDBB7E76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39725"/>
            <a:ext cx="813593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 b="1" dirty="0">
                <a:solidFill>
                  <a:srgbClr val="77625C"/>
                </a:solidFill>
                <a:latin typeface="Trump Soft Pro" charset="0"/>
              </a:rPr>
              <a:t>Rangeland </a:t>
            </a:r>
            <a:r>
              <a:rPr lang="en-US" altLang="en-US" sz="4000" b="1" dirty="0">
                <a:solidFill>
                  <a:srgbClr val="CABAB4"/>
                </a:solidFill>
                <a:latin typeface="Trump Soft Pro" charset="0"/>
              </a:rPr>
              <a:t>Stewardship in Alberta</a:t>
            </a:r>
          </a:p>
        </p:txBody>
      </p:sp>
      <p:pic>
        <p:nvPicPr>
          <p:cNvPr id="6148" name="Picture 5">
            <a:extLst>
              <a:ext uri="{FF2B5EF4-FFF2-40B4-BE49-F238E27FC236}">
                <a16:creationId xmlns:a16="http://schemas.microsoft.com/office/drawing/2014/main" id="{33B087C6-E129-4EBC-8EDA-5BBD5154C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t="-35995" r="70583" b="-138811"/>
          <a:stretch>
            <a:fillRect/>
          </a:stretch>
        </p:blipFill>
        <p:spPr bwMode="auto">
          <a:xfrm>
            <a:off x="538163" y="987425"/>
            <a:ext cx="2157412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3">
            <a:extLst>
              <a:ext uri="{FF2B5EF4-FFF2-40B4-BE49-F238E27FC236}">
                <a16:creationId xmlns:a16="http://schemas.microsoft.com/office/drawing/2014/main" id="{29C4A30E-1FD9-4EF9-8C05-901F8A481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111647"/>
            <a:ext cx="7560642" cy="3530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800" dirty="0">
                <a:latin typeface="News Gothic MT" panose="020B0504020203020204" pitchFamily="34" charset="0"/>
                <a:ea typeface="Apple SD 산돌고딕 Neo 무거운" charset="-127"/>
              </a:rPr>
              <a:t>Rangeland stewardship is more than just grazing resources. Today, producers aim to steward water and wildlife resources as well. </a:t>
            </a:r>
          </a:p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800" dirty="0">
                <a:latin typeface="News Gothic MT" panose="020B0504020203020204" pitchFamily="34" charset="0"/>
                <a:ea typeface="Apple SD 산돌고딕 Neo 무거운" charset="-127"/>
              </a:rPr>
              <a:t>Beef producers rely on mountain streams, ground water, creeks, and rivers to supply cattle drinking water</a:t>
            </a:r>
          </a:p>
          <a:p>
            <a:pPr marL="1028700" lvl="1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600" dirty="0">
                <a:latin typeface="News Gothic MT" panose="020B0504020203020204" pitchFamily="34" charset="0"/>
                <a:ea typeface="Apple SD 산돌고딕 Neo 무거운" charset="-127"/>
              </a:rPr>
              <a:t>Cattle grazing in large areas need multiple water sources to best utilize all the landscape. If water is limited, cattle will concentrate around a water source causing ecological damage</a:t>
            </a:r>
          </a:p>
          <a:p>
            <a:pPr marL="1028700" lvl="1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600" dirty="0">
                <a:latin typeface="News Gothic MT" panose="020B0504020203020204" pitchFamily="34" charset="0"/>
                <a:ea typeface="Apple SD 산돌고딕 Neo 무거운" charset="-127"/>
              </a:rPr>
              <a:t>To protect sensitive areas around water sources, they are often fenced off and “off-site” water provided via pumps, pipelines, or troughs</a:t>
            </a:r>
          </a:p>
        </p:txBody>
      </p:sp>
      <p:sp>
        <p:nvSpPr>
          <p:cNvPr id="6152" name="TextBox 2">
            <a:extLst>
              <a:ext uri="{FF2B5EF4-FFF2-40B4-BE49-F238E27FC236}">
                <a16:creationId xmlns:a16="http://schemas.microsoft.com/office/drawing/2014/main" id="{7554C911-E8E4-4D23-9015-25E593091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4563" y="4903788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8401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7410CE0-E012-402A-9C13-2BDBB7E76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39725"/>
            <a:ext cx="690562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 b="1" dirty="0">
                <a:solidFill>
                  <a:srgbClr val="77625C"/>
                </a:solidFill>
                <a:latin typeface="Trump Soft Pro" charset="0"/>
              </a:rPr>
              <a:t>Ecological </a:t>
            </a:r>
            <a:r>
              <a:rPr lang="en-US" altLang="en-US" sz="4000" b="1" dirty="0">
                <a:solidFill>
                  <a:srgbClr val="CABAB4"/>
                </a:solidFill>
                <a:latin typeface="Trump Soft Pro" charset="0"/>
              </a:rPr>
              <a:t>Goods and Services</a:t>
            </a:r>
          </a:p>
        </p:txBody>
      </p:sp>
      <p:pic>
        <p:nvPicPr>
          <p:cNvPr id="6148" name="Picture 5">
            <a:extLst>
              <a:ext uri="{FF2B5EF4-FFF2-40B4-BE49-F238E27FC236}">
                <a16:creationId xmlns:a16="http://schemas.microsoft.com/office/drawing/2014/main" id="{33B087C6-E129-4EBC-8EDA-5BBD5154C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t="-35995" r="70583" b="-138811"/>
          <a:stretch>
            <a:fillRect/>
          </a:stretch>
        </p:blipFill>
        <p:spPr bwMode="auto">
          <a:xfrm>
            <a:off x="538163" y="987425"/>
            <a:ext cx="2157412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3">
            <a:extLst>
              <a:ext uri="{FF2B5EF4-FFF2-40B4-BE49-F238E27FC236}">
                <a16:creationId xmlns:a16="http://schemas.microsoft.com/office/drawing/2014/main" id="{29C4A30E-1FD9-4EF9-8C05-901F8A481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111647"/>
            <a:ext cx="4752330" cy="340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 eaLnBrk="1" hangingPunct="1">
              <a:buClr>
                <a:schemeClr val="tx2"/>
              </a:buClr>
              <a:buFont typeface="Wingdings" panose="05000000000000000000" pitchFamily="2" charset="2"/>
              <a:buChar char="q"/>
              <a:defRPr/>
            </a:pPr>
            <a:r>
              <a:rPr lang="en-US" sz="1800" dirty="0">
                <a:latin typeface="News Gothic MT" panose="020B0504020203020204" pitchFamily="34" charset="0"/>
              </a:rPr>
              <a:t>Cattle production provides many ecological goods &amp; services (EG&amp;S) including:</a:t>
            </a:r>
          </a:p>
          <a:p>
            <a:pPr marL="1028700" lvl="1" eaLnBrk="1" hangingPunct="1">
              <a:buClr>
                <a:schemeClr val="tx2"/>
              </a:buClr>
              <a:buFont typeface="Wingdings" panose="05000000000000000000" pitchFamily="2" charset="2"/>
              <a:buChar char="q"/>
              <a:defRPr/>
            </a:pPr>
            <a:r>
              <a:rPr lang="en-US" sz="1800" dirty="0">
                <a:latin typeface="News Gothic MT" panose="020B0504020203020204" pitchFamily="34" charset="0"/>
              </a:rPr>
              <a:t>Water purification</a:t>
            </a:r>
          </a:p>
          <a:p>
            <a:pPr marL="1028700" lvl="1" eaLnBrk="1" hangingPunct="1">
              <a:buClr>
                <a:schemeClr val="tx2"/>
              </a:buClr>
              <a:buFont typeface="Wingdings" panose="05000000000000000000" pitchFamily="2" charset="2"/>
              <a:buChar char="q"/>
              <a:defRPr/>
            </a:pPr>
            <a:r>
              <a:rPr lang="en-US" sz="1800" dirty="0">
                <a:latin typeface="News Gothic MT" panose="020B0504020203020204" pitchFamily="34" charset="0"/>
              </a:rPr>
              <a:t>Minimizing erosion</a:t>
            </a:r>
          </a:p>
          <a:p>
            <a:pPr marL="1028700" lvl="1" eaLnBrk="1" hangingPunct="1">
              <a:buClr>
                <a:schemeClr val="tx2"/>
              </a:buClr>
              <a:buFont typeface="Wingdings" panose="05000000000000000000" pitchFamily="2" charset="2"/>
              <a:buChar char="q"/>
              <a:defRPr/>
            </a:pPr>
            <a:r>
              <a:rPr lang="en-US" sz="1800" dirty="0">
                <a:latin typeface="News Gothic MT" panose="020B0504020203020204" pitchFamily="34" charset="0"/>
              </a:rPr>
              <a:t>Carbon sequestration and storage</a:t>
            </a:r>
          </a:p>
          <a:p>
            <a:pPr marL="1028700" lvl="1" eaLnBrk="1" hangingPunct="1">
              <a:buClr>
                <a:schemeClr val="tx2"/>
              </a:buClr>
              <a:buFont typeface="Wingdings" panose="05000000000000000000" pitchFamily="2" charset="2"/>
              <a:buChar char="q"/>
              <a:defRPr/>
            </a:pPr>
            <a:r>
              <a:rPr lang="en-US" sz="1800" dirty="0">
                <a:latin typeface="News Gothic MT" panose="020B0504020203020204" pitchFamily="34" charset="0"/>
              </a:rPr>
              <a:t>Wildlife habitat and biodiversity</a:t>
            </a:r>
          </a:p>
          <a:p>
            <a:pPr marL="1028700" lvl="1" eaLnBrk="1" hangingPunct="1">
              <a:buClr>
                <a:schemeClr val="tx2"/>
              </a:buClr>
              <a:buFont typeface="Wingdings" panose="05000000000000000000" pitchFamily="2" charset="2"/>
              <a:buChar char="q"/>
              <a:defRPr/>
            </a:pPr>
            <a:r>
              <a:rPr lang="en-US" sz="1800" dirty="0">
                <a:latin typeface="News Gothic MT" panose="020B0504020203020204" pitchFamily="34" charset="0"/>
              </a:rPr>
              <a:t>Utilization of land that is not suitable for crop production</a:t>
            </a:r>
          </a:p>
        </p:txBody>
      </p:sp>
      <p:sp>
        <p:nvSpPr>
          <p:cNvPr id="6152" name="TextBox 2">
            <a:extLst>
              <a:ext uri="{FF2B5EF4-FFF2-40B4-BE49-F238E27FC236}">
                <a16:creationId xmlns:a16="http://schemas.microsoft.com/office/drawing/2014/main" id="{7554C911-E8E4-4D23-9015-25E593091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4563" y="4903788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CE3996-D6C7-4805-87E6-A844A1724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9833" y="1357883"/>
            <a:ext cx="3068226" cy="242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72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3" descr="DSC_0062.jpg">
            <a:extLst>
              <a:ext uri="{FF2B5EF4-FFF2-40B4-BE49-F238E27FC236}">
                <a16:creationId xmlns:a16="http://schemas.microsoft.com/office/drawing/2014/main" id="{06BF0440-63CF-413C-A940-C3A1C156B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60"/>
          <a:stretch>
            <a:fillRect/>
          </a:stretch>
        </p:blipFill>
        <p:spPr bwMode="auto">
          <a:xfrm>
            <a:off x="0" y="-26988"/>
            <a:ext cx="9144000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4">
            <a:extLst>
              <a:ext uri="{FF2B5EF4-FFF2-40B4-BE49-F238E27FC236}">
                <a16:creationId xmlns:a16="http://schemas.microsoft.com/office/drawing/2014/main" id="{CB4B2881-98F5-428A-A156-5DB76EA9F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276350"/>
            <a:ext cx="47529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5">
            <a:extLst>
              <a:ext uri="{FF2B5EF4-FFF2-40B4-BE49-F238E27FC236}">
                <a16:creationId xmlns:a16="http://schemas.microsoft.com/office/drawing/2014/main" id="{C6DBBAAC-911D-4DF5-8E6C-100C89D88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2656" y="1580445"/>
            <a:ext cx="4752975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800" b="1" dirty="0">
                <a:solidFill>
                  <a:schemeClr val="bg1"/>
                </a:solidFill>
                <a:latin typeface="Trump Soft Pro" charset="0"/>
              </a:rPr>
              <a:t>Alberta’s Beef Industry</a:t>
            </a:r>
          </a:p>
        </p:txBody>
      </p:sp>
      <p:sp>
        <p:nvSpPr>
          <p:cNvPr id="5124" name="TextBox 10">
            <a:extLst>
              <a:ext uri="{FF2B5EF4-FFF2-40B4-BE49-F238E27FC236}">
                <a16:creationId xmlns:a16="http://schemas.microsoft.com/office/drawing/2014/main" id="{537DDB48-DE9D-4ED2-9E52-2940D068E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4037" y="3025380"/>
            <a:ext cx="3889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dirty="0">
                <a:solidFill>
                  <a:srgbClr val="CCACA5"/>
                </a:solidFill>
                <a:latin typeface="Trump Soft Pro" charset="0"/>
              </a:rPr>
              <a:t>June 30, 2021</a:t>
            </a:r>
          </a:p>
        </p:txBody>
      </p:sp>
      <p:pic>
        <p:nvPicPr>
          <p:cNvPr id="5125" name="Picture 6">
            <a:extLst>
              <a:ext uri="{FF2B5EF4-FFF2-40B4-BE49-F238E27FC236}">
                <a16:creationId xmlns:a16="http://schemas.microsoft.com/office/drawing/2014/main" id="{B98C8C53-C71B-477C-8873-8E25903872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603366"/>
            <a:ext cx="1617662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7410CE0-E012-402A-9C13-2BDBB7E76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39725"/>
            <a:ext cx="690562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 b="1" dirty="0">
                <a:solidFill>
                  <a:srgbClr val="77625C"/>
                </a:solidFill>
                <a:latin typeface="Trump Soft Pro" charset="0"/>
              </a:rPr>
              <a:t>Ecological </a:t>
            </a:r>
            <a:r>
              <a:rPr lang="en-US" altLang="en-US" sz="4000" b="1" dirty="0">
                <a:solidFill>
                  <a:srgbClr val="CABAB4"/>
                </a:solidFill>
                <a:latin typeface="Trump Soft Pro" charset="0"/>
              </a:rPr>
              <a:t>Goods and Services</a:t>
            </a:r>
          </a:p>
        </p:txBody>
      </p:sp>
      <p:pic>
        <p:nvPicPr>
          <p:cNvPr id="6148" name="Picture 5">
            <a:extLst>
              <a:ext uri="{FF2B5EF4-FFF2-40B4-BE49-F238E27FC236}">
                <a16:creationId xmlns:a16="http://schemas.microsoft.com/office/drawing/2014/main" id="{33B087C6-E129-4EBC-8EDA-5BBD5154C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t="-35995" r="70583" b="-138811"/>
          <a:stretch>
            <a:fillRect/>
          </a:stretch>
        </p:blipFill>
        <p:spPr bwMode="auto">
          <a:xfrm>
            <a:off x="538163" y="987425"/>
            <a:ext cx="2157412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3">
            <a:extLst>
              <a:ext uri="{FF2B5EF4-FFF2-40B4-BE49-F238E27FC236}">
                <a16:creationId xmlns:a16="http://schemas.microsoft.com/office/drawing/2014/main" id="{29C4A30E-1FD9-4EF9-8C05-901F8A481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111647"/>
            <a:ext cx="4752330" cy="360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 eaLnBrk="1" hangingPunct="1">
              <a:buClr>
                <a:schemeClr val="tx2"/>
              </a:buClr>
              <a:buFont typeface="Wingdings" panose="05000000000000000000" pitchFamily="2" charset="2"/>
              <a:buChar char="q"/>
              <a:defRPr/>
            </a:pPr>
            <a:r>
              <a:rPr lang="en-US" sz="1800" dirty="0">
                <a:latin typeface="News Gothic MT" panose="020B0504020203020204" pitchFamily="34" charset="0"/>
              </a:rPr>
              <a:t>If native rangeland is converted to other land uses, up to 50% of the carbon stored in the soil can be released</a:t>
            </a:r>
          </a:p>
          <a:p>
            <a:pPr marL="1028700" lvl="1" eaLnBrk="1" hangingPunct="1">
              <a:buClr>
                <a:schemeClr val="tx2"/>
              </a:buClr>
              <a:buFont typeface="Wingdings" panose="05000000000000000000" pitchFamily="2" charset="2"/>
              <a:buChar char="q"/>
              <a:defRPr/>
            </a:pPr>
            <a:r>
              <a:rPr lang="en-US" sz="1600" dirty="0">
                <a:latin typeface="News Gothic MT" panose="020B0504020203020204" pitchFamily="34" charset="0"/>
              </a:rPr>
              <a:t>About 1.5 billion </a:t>
            </a:r>
            <a:r>
              <a:rPr lang="en-US" sz="1600" dirty="0" err="1">
                <a:latin typeface="News Gothic MT" panose="020B0504020203020204" pitchFamily="34" charset="0"/>
              </a:rPr>
              <a:t>tonnes</a:t>
            </a:r>
            <a:r>
              <a:rPr lang="en-US" sz="1600" dirty="0">
                <a:latin typeface="News Gothic MT" panose="020B0504020203020204" pitchFamily="34" charset="0"/>
              </a:rPr>
              <a:t> of carbon is stored in Canada’s pastureland</a:t>
            </a:r>
          </a:p>
          <a:p>
            <a:pPr marL="285750" indent="-285750" eaLnBrk="1" hangingPunct="1">
              <a:buClr>
                <a:schemeClr val="tx2"/>
              </a:buClr>
              <a:buFont typeface="Wingdings" panose="05000000000000000000" pitchFamily="2" charset="2"/>
              <a:buChar char="q"/>
              <a:defRPr/>
            </a:pPr>
            <a:r>
              <a:rPr lang="en-US" sz="1800" dirty="0">
                <a:latin typeface="News Gothic MT" panose="020B0504020203020204" pitchFamily="34" charset="0"/>
              </a:rPr>
              <a:t>Cattle grazing provides habitat for game species such as deer, moose, and antelope, and endangered species, such as sage grouse, burrowing owl, and loggerheaded shrike.</a:t>
            </a:r>
          </a:p>
          <a:p>
            <a:pPr marL="285750" indent="-285750" eaLnBrk="1" hangingPunct="1">
              <a:buClr>
                <a:schemeClr val="tx2"/>
              </a:buClr>
              <a:buFont typeface="Wingdings" panose="05000000000000000000" pitchFamily="2" charset="2"/>
              <a:buChar char="q"/>
              <a:defRPr/>
            </a:pPr>
            <a:r>
              <a:rPr lang="en-US" sz="1800" dirty="0">
                <a:latin typeface="News Gothic MT" panose="020B0504020203020204" pitchFamily="34" charset="0"/>
              </a:rPr>
              <a:t>Some of these species are reliant on ranching for their habitat needs, and without cattle could become extinct</a:t>
            </a:r>
          </a:p>
        </p:txBody>
      </p:sp>
      <p:sp>
        <p:nvSpPr>
          <p:cNvPr id="6152" name="TextBox 2">
            <a:extLst>
              <a:ext uri="{FF2B5EF4-FFF2-40B4-BE49-F238E27FC236}">
                <a16:creationId xmlns:a16="http://schemas.microsoft.com/office/drawing/2014/main" id="{7554C911-E8E4-4D23-9015-25E593091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4563" y="4903788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556DFB-FF9D-4720-B82D-C48E290FE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1563638"/>
            <a:ext cx="3580712" cy="200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51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7410CE0-E012-402A-9C13-2BDBB7E76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39725"/>
            <a:ext cx="690562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 b="1" dirty="0">
                <a:solidFill>
                  <a:srgbClr val="77625C"/>
                </a:solidFill>
                <a:latin typeface="Trump Soft Pro" charset="0"/>
              </a:rPr>
              <a:t>Ecological </a:t>
            </a:r>
            <a:r>
              <a:rPr lang="en-US" altLang="en-US" sz="4000" b="1" dirty="0">
                <a:solidFill>
                  <a:srgbClr val="CABAB4"/>
                </a:solidFill>
                <a:latin typeface="Trump Soft Pro" charset="0"/>
              </a:rPr>
              <a:t>Goods &amp; Services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F8540342-9F28-4D47-A303-923FA569B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131888"/>
            <a:ext cx="81359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Times" panose="02020603050405020304" pitchFamily="18" charset="0"/>
              <a:buNone/>
            </a:pPr>
            <a:endParaRPr lang="en-US" altLang="en-US" sz="2000" dirty="0">
              <a:solidFill>
                <a:srgbClr val="595959"/>
              </a:solidFill>
              <a:latin typeface="Trump Soft Pro" charset="0"/>
              <a:ea typeface="Apple SD 산돌고딕 Neo 무거운" charset="-127"/>
            </a:endParaRPr>
          </a:p>
        </p:txBody>
      </p:sp>
      <p:pic>
        <p:nvPicPr>
          <p:cNvPr id="6148" name="Picture 5">
            <a:extLst>
              <a:ext uri="{FF2B5EF4-FFF2-40B4-BE49-F238E27FC236}">
                <a16:creationId xmlns:a16="http://schemas.microsoft.com/office/drawing/2014/main" id="{33B087C6-E129-4EBC-8EDA-5BBD5154C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t="-35995" r="70583" b="-138811"/>
          <a:stretch>
            <a:fillRect/>
          </a:stretch>
        </p:blipFill>
        <p:spPr bwMode="auto">
          <a:xfrm>
            <a:off x="538163" y="987425"/>
            <a:ext cx="2157412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3">
            <a:extLst>
              <a:ext uri="{FF2B5EF4-FFF2-40B4-BE49-F238E27FC236}">
                <a16:creationId xmlns:a16="http://schemas.microsoft.com/office/drawing/2014/main" id="{29C4A30E-1FD9-4EF9-8C05-901F8A481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111647"/>
            <a:ext cx="6264498" cy="3529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800" dirty="0">
                <a:latin typeface="News Gothic MT" panose="020B0504020203020204" pitchFamily="34" charset="0"/>
                <a:ea typeface="Apple SD 산돌고딕 Neo 무거운" charset="-127"/>
              </a:rPr>
              <a:t>For example, a McCown’s Longspur needs heavily grazed habitat to survive</a:t>
            </a:r>
          </a:p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800" dirty="0">
                <a:latin typeface="News Gothic MT" panose="020B0504020203020204" pitchFamily="34" charset="0"/>
                <a:ea typeface="Apple SD 산돌고딕 Neo 무거운" charset="-127"/>
              </a:rPr>
              <a:t>Greater Sage Grouse need a varied landscape to successfully feed and rear their young</a:t>
            </a:r>
          </a:p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800" dirty="0">
                <a:latin typeface="News Gothic MT" panose="020B0504020203020204" pitchFamily="34" charset="0"/>
                <a:ea typeface="Apple SD 산돌고딕 Neo 무거운" charset="-127"/>
              </a:rPr>
              <a:t>Beef producers are the managers of the landscape that provide these habitats</a:t>
            </a:r>
          </a:p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800" dirty="0">
                <a:latin typeface="News Gothic MT" panose="020B0504020203020204" pitchFamily="34" charset="0"/>
                <a:ea typeface="Apple SD 산돌고딕 Neo 무거운" charset="-127"/>
              </a:rPr>
              <a:t>Many of these species don’t occur in protected parks because those areas do not have grazing pressure that creates and maintains their desired habitats</a:t>
            </a:r>
          </a:p>
          <a:p>
            <a:pPr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Times" panose="02020603050405020304" pitchFamily="18" charset="0"/>
              <a:buNone/>
            </a:pPr>
            <a:r>
              <a:rPr lang="en-US" altLang="en-US" sz="1400" dirty="0">
                <a:solidFill>
                  <a:srgbClr val="595959"/>
                </a:solidFill>
                <a:latin typeface="News Gothic MT" panose="020B0504020203020204" pitchFamily="34" charset="0"/>
                <a:ea typeface="Apple SD 산돌고딕 Neo 무거운" charset="-127"/>
              </a:rPr>
              <a:t>.</a:t>
            </a:r>
          </a:p>
        </p:txBody>
      </p:sp>
      <p:sp>
        <p:nvSpPr>
          <p:cNvPr id="6152" name="TextBox 2">
            <a:extLst>
              <a:ext uri="{FF2B5EF4-FFF2-40B4-BE49-F238E27FC236}">
                <a16:creationId xmlns:a16="http://schemas.microsoft.com/office/drawing/2014/main" id="{7554C911-E8E4-4D23-9015-25E593091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4563" y="4903788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E4212D-DA98-4E4B-AAE6-E1B04F675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671" y="1797249"/>
            <a:ext cx="2048594" cy="127676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7410CE0-E012-402A-9C13-2BDBB7E76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31" y="340376"/>
            <a:ext cx="813593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 b="1" dirty="0">
                <a:solidFill>
                  <a:srgbClr val="77625C"/>
                </a:solidFill>
                <a:latin typeface="Trump Soft Pro" charset="0"/>
              </a:rPr>
              <a:t>Grazing </a:t>
            </a:r>
            <a:r>
              <a:rPr lang="en-US" altLang="en-US" sz="4000" b="1" dirty="0">
                <a:solidFill>
                  <a:srgbClr val="CABAB4"/>
                </a:solidFill>
                <a:latin typeface="Trump Soft Pro" charset="0"/>
              </a:rPr>
              <a:t>Leases</a:t>
            </a:r>
          </a:p>
        </p:txBody>
      </p:sp>
      <p:pic>
        <p:nvPicPr>
          <p:cNvPr id="6148" name="Picture 5">
            <a:extLst>
              <a:ext uri="{FF2B5EF4-FFF2-40B4-BE49-F238E27FC236}">
                <a16:creationId xmlns:a16="http://schemas.microsoft.com/office/drawing/2014/main" id="{33B087C6-E129-4EBC-8EDA-5BBD5154C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t="-35995" r="70583" b="-138811"/>
          <a:stretch>
            <a:fillRect/>
          </a:stretch>
        </p:blipFill>
        <p:spPr bwMode="auto">
          <a:xfrm>
            <a:off x="538163" y="987425"/>
            <a:ext cx="2157412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3">
            <a:extLst>
              <a:ext uri="{FF2B5EF4-FFF2-40B4-BE49-F238E27FC236}">
                <a16:creationId xmlns:a16="http://schemas.microsoft.com/office/drawing/2014/main" id="{29C4A30E-1FD9-4EF9-8C05-901F8A481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110996"/>
            <a:ext cx="4824338" cy="3530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800" dirty="0">
                <a:latin typeface="News Gothic MT" panose="020B0504020203020204" pitchFamily="34" charset="0"/>
                <a:ea typeface="Apple SD 산돌고딕 Neo 무거운" charset="-127"/>
              </a:rPr>
              <a:t>Crown land that is leased to an individual rancher to graze and steward</a:t>
            </a:r>
          </a:p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800" dirty="0">
                <a:latin typeface="News Gothic MT" panose="020B0504020203020204" pitchFamily="34" charset="0"/>
                <a:ea typeface="Apple SD 산돌고딕 Neo 무거운" charset="-127"/>
              </a:rPr>
              <a:t>The province prescribes an ecologically sustainable stocking rate (number of animals permitted to graze a certain area for a specified period) that the producer uses to ensure their use of the lease does not impact the native ecosystem</a:t>
            </a:r>
          </a:p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800" dirty="0">
                <a:latin typeface="News Gothic MT" panose="020B0504020203020204" pitchFamily="34" charset="0"/>
                <a:ea typeface="Apple SD 산돌고딕 Neo 무거운" charset="-127"/>
              </a:rPr>
              <a:t>Grazing leases can be cancelled if the leaseholder is not meeting stewardship requirements</a:t>
            </a:r>
          </a:p>
        </p:txBody>
      </p:sp>
      <p:sp>
        <p:nvSpPr>
          <p:cNvPr id="6152" name="TextBox 2">
            <a:extLst>
              <a:ext uri="{FF2B5EF4-FFF2-40B4-BE49-F238E27FC236}">
                <a16:creationId xmlns:a16="http://schemas.microsoft.com/office/drawing/2014/main" id="{7554C911-E8E4-4D23-9015-25E593091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4563" y="4903788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62E94E-5A5C-4E63-9EDA-E0C022BD7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1293282"/>
            <a:ext cx="3701937" cy="157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41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7410CE0-E012-402A-9C13-2BDBB7E76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39725"/>
            <a:ext cx="813593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 b="1" dirty="0">
                <a:solidFill>
                  <a:srgbClr val="77625C"/>
                </a:solidFill>
                <a:latin typeface="Trump Soft Pro" charset="0"/>
              </a:rPr>
              <a:t>Grazing </a:t>
            </a:r>
            <a:r>
              <a:rPr lang="en-US" altLang="en-US" sz="4000" b="1" dirty="0">
                <a:solidFill>
                  <a:srgbClr val="CABAB4"/>
                </a:solidFill>
                <a:latin typeface="Trump Soft Pro" charset="0"/>
              </a:rPr>
              <a:t>Leases</a:t>
            </a:r>
          </a:p>
        </p:txBody>
      </p:sp>
      <p:pic>
        <p:nvPicPr>
          <p:cNvPr id="6148" name="Picture 5">
            <a:extLst>
              <a:ext uri="{FF2B5EF4-FFF2-40B4-BE49-F238E27FC236}">
                <a16:creationId xmlns:a16="http://schemas.microsoft.com/office/drawing/2014/main" id="{33B087C6-E129-4EBC-8EDA-5BBD5154C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t="-35995" r="70583" b="-138811"/>
          <a:stretch>
            <a:fillRect/>
          </a:stretch>
        </p:blipFill>
        <p:spPr bwMode="auto">
          <a:xfrm>
            <a:off x="538163" y="987425"/>
            <a:ext cx="2157412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3">
            <a:extLst>
              <a:ext uri="{FF2B5EF4-FFF2-40B4-BE49-F238E27FC236}">
                <a16:creationId xmlns:a16="http://schemas.microsoft.com/office/drawing/2014/main" id="{29C4A30E-1FD9-4EF9-8C05-901F8A481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111647"/>
            <a:ext cx="8352730" cy="3530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800" dirty="0">
                <a:latin typeface="News Gothic MT" panose="020B0504020203020204" pitchFamily="34" charset="0"/>
                <a:ea typeface="Apple SD 산돌고딕 Neo 무거운" charset="-127"/>
              </a:rPr>
              <a:t>Ranchers are the stewards of these lands that provide EG&amp;S, while maintaining a profitable business</a:t>
            </a:r>
          </a:p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800" dirty="0">
                <a:latin typeface="News Gothic MT" panose="020B0504020203020204" pitchFamily="34" charset="0"/>
                <a:ea typeface="Apple SD 산돌고딕 Neo 무거운" charset="-127"/>
              </a:rPr>
              <a:t>Leaseholders often make significant investments in improving the lease to allow for proper management </a:t>
            </a:r>
          </a:p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800" dirty="0">
                <a:latin typeface="News Gothic MT" panose="020B0504020203020204" pitchFamily="34" charset="0"/>
                <a:ea typeface="Apple SD 산돌고딕 Neo 무거운" charset="-127"/>
              </a:rPr>
              <a:t>These include things such as cross fencing to facilitate more even grazing patterns, off-site watering systems, or controlling invasive species</a:t>
            </a:r>
          </a:p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800" dirty="0">
                <a:latin typeface="News Gothic MT" panose="020B0504020203020204" pitchFamily="34" charset="0"/>
                <a:ea typeface="Apple SD 산돌고딕 Neo 무거운" charset="-127"/>
              </a:rPr>
              <a:t>A </a:t>
            </a:r>
            <a:r>
              <a:rPr lang="en-US" altLang="en-US" sz="1800" dirty="0" err="1">
                <a:latin typeface="News Gothic MT" panose="020B0504020203020204" pitchFamily="34" charset="0"/>
                <a:ea typeface="Apple SD 산돌고딕 Neo 무거운" charset="-127"/>
              </a:rPr>
              <a:t>Serecon</a:t>
            </a:r>
            <a:r>
              <a:rPr lang="en-US" altLang="en-US" sz="1800" dirty="0">
                <a:latin typeface="News Gothic MT" panose="020B0504020203020204" pitchFamily="34" charset="0"/>
                <a:ea typeface="Apple SD 산돌고딕 Neo 무거운" charset="-127"/>
              </a:rPr>
              <a:t> study found that leaseholders invest upwards of $70 million dollars annually to </a:t>
            </a:r>
            <a:r>
              <a:rPr lang="en-US" altLang="en-US" sz="1800">
                <a:latin typeface="News Gothic MT" panose="020B0504020203020204" pitchFamily="34" charset="0"/>
                <a:ea typeface="Apple SD 산돌고딕 Neo 무거운" charset="-127"/>
              </a:rPr>
              <a:t>steward their </a:t>
            </a:r>
            <a:r>
              <a:rPr lang="en-US" altLang="en-US" sz="1800" dirty="0">
                <a:latin typeface="News Gothic MT" panose="020B0504020203020204" pitchFamily="34" charset="0"/>
                <a:ea typeface="Apple SD 산돌고딕 Neo 무거운" charset="-127"/>
              </a:rPr>
              <a:t>crown land.</a:t>
            </a:r>
          </a:p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endParaRPr lang="en-US" altLang="en-US" sz="1800" dirty="0">
              <a:latin typeface="News Gothic MT" panose="020B0504020203020204" pitchFamily="34" charset="0"/>
              <a:ea typeface="Apple SD 산돌고딕 Neo 무거운" charset="-127"/>
            </a:endParaRPr>
          </a:p>
        </p:txBody>
      </p:sp>
      <p:sp>
        <p:nvSpPr>
          <p:cNvPr id="6152" name="TextBox 2">
            <a:extLst>
              <a:ext uri="{FF2B5EF4-FFF2-40B4-BE49-F238E27FC236}">
                <a16:creationId xmlns:a16="http://schemas.microsoft.com/office/drawing/2014/main" id="{7554C911-E8E4-4D23-9015-25E593091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4563" y="4903788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08453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7410CE0-E012-402A-9C13-2BDBB7E76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39725"/>
            <a:ext cx="69056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 b="1" dirty="0">
                <a:solidFill>
                  <a:srgbClr val="77625C"/>
                </a:solidFill>
                <a:latin typeface="Trump Soft Pro" charset="0"/>
              </a:rPr>
              <a:t>Current </a:t>
            </a:r>
            <a:r>
              <a:rPr lang="en-US" altLang="en-US" sz="4000" b="1" dirty="0">
                <a:solidFill>
                  <a:srgbClr val="CABAB4"/>
                </a:solidFill>
                <a:latin typeface="Trump Soft Pro" charset="0"/>
              </a:rPr>
              <a:t>Industry - Alberta</a:t>
            </a:r>
          </a:p>
        </p:txBody>
      </p:sp>
      <p:pic>
        <p:nvPicPr>
          <p:cNvPr id="6148" name="Picture 5">
            <a:extLst>
              <a:ext uri="{FF2B5EF4-FFF2-40B4-BE49-F238E27FC236}">
                <a16:creationId xmlns:a16="http://schemas.microsoft.com/office/drawing/2014/main" id="{33B087C6-E129-4EBC-8EDA-5BBD5154C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t="-35995" r="70583" b="-138811"/>
          <a:stretch>
            <a:fillRect/>
          </a:stretch>
        </p:blipFill>
        <p:spPr bwMode="auto">
          <a:xfrm>
            <a:off x="538163" y="987425"/>
            <a:ext cx="2157412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3">
            <a:extLst>
              <a:ext uri="{FF2B5EF4-FFF2-40B4-BE49-F238E27FC236}">
                <a16:creationId xmlns:a16="http://schemas.microsoft.com/office/drawing/2014/main" id="{29C4A30E-1FD9-4EF9-8C05-901F8A481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079500"/>
            <a:ext cx="5616426" cy="336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800" dirty="0">
                <a:latin typeface="News Gothic MT" panose="020B0504020203020204" pitchFamily="34" charset="0"/>
                <a:ea typeface="Apple SD 산돌고딕 Neo 무거운" charset="-127"/>
              </a:rPr>
              <a:t>About 18,000 producers</a:t>
            </a:r>
          </a:p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800" dirty="0">
                <a:latin typeface="News Gothic MT" panose="020B0504020203020204" pitchFamily="34" charset="0"/>
                <a:ea typeface="Apple SD 산돌고딕 Neo 무거운" charset="-127"/>
              </a:rPr>
              <a:t>$13.6 billion in sales </a:t>
            </a:r>
          </a:p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800" dirty="0">
                <a:latin typeface="News Gothic MT" panose="020B0504020203020204" pitchFamily="34" charset="0"/>
                <a:ea typeface="Apple SD 산돌고딕 Neo 무거운" charset="-127"/>
              </a:rPr>
              <a:t>$4 billion to the provincial GDP </a:t>
            </a:r>
          </a:p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800" dirty="0">
                <a:latin typeface="News Gothic MT" panose="020B0504020203020204" pitchFamily="34" charset="0"/>
                <a:ea typeface="Apple SD 산돌고딕 Neo 무거운" charset="-127"/>
              </a:rPr>
              <a:t>Generates 55,125 full-time jobs; every job in the sector creates 2.7 elsewhere in the economy</a:t>
            </a:r>
          </a:p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800" dirty="0">
                <a:latin typeface="News Gothic MT" panose="020B0504020203020204" pitchFamily="34" charset="0"/>
                <a:ea typeface="Apple SD 산돌고딕 Neo 무거운" charset="-127"/>
              </a:rPr>
              <a:t>Export reliant: more than 50% of production is exported</a:t>
            </a:r>
          </a:p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800" dirty="0">
                <a:latin typeface="News Gothic MT" panose="020B0504020203020204" pitchFamily="34" charset="0"/>
                <a:ea typeface="Apple SD 산돌고딕 Neo 무거운" charset="-127"/>
              </a:rPr>
              <a:t>Vast majority of operations are family owned and operated</a:t>
            </a:r>
          </a:p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800" dirty="0">
                <a:latin typeface="News Gothic MT" panose="020B0504020203020204" pitchFamily="34" charset="0"/>
                <a:ea typeface="Apple SD 산돌고딕 Neo 무거운" charset="-127"/>
              </a:rPr>
              <a:t>Average cowherd size: 84 mature cows</a:t>
            </a:r>
          </a:p>
        </p:txBody>
      </p:sp>
      <p:sp>
        <p:nvSpPr>
          <p:cNvPr id="6152" name="TextBox 2">
            <a:extLst>
              <a:ext uri="{FF2B5EF4-FFF2-40B4-BE49-F238E27FC236}">
                <a16:creationId xmlns:a16="http://schemas.microsoft.com/office/drawing/2014/main" id="{7554C911-E8E4-4D23-9015-25E593091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4563" y="4903788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EEA7AD-BDDF-419C-ABBD-1E14C1AB1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305" y="1959682"/>
            <a:ext cx="2556283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540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7410CE0-E012-402A-9C13-2BDBB7E76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39725"/>
            <a:ext cx="69056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 b="1" dirty="0">
                <a:solidFill>
                  <a:srgbClr val="77625C"/>
                </a:solidFill>
                <a:latin typeface="Trump Soft Pro" charset="0"/>
              </a:rPr>
              <a:t>Industry </a:t>
            </a:r>
            <a:r>
              <a:rPr lang="en-US" altLang="en-US" sz="4000" b="1" dirty="0">
                <a:solidFill>
                  <a:srgbClr val="CABAB4"/>
                </a:solidFill>
                <a:latin typeface="Trump Soft Pro" charset="0"/>
              </a:rPr>
              <a:t>Needs</a:t>
            </a:r>
          </a:p>
        </p:txBody>
      </p:sp>
      <p:pic>
        <p:nvPicPr>
          <p:cNvPr id="6148" name="Picture 5">
            <a:extLst>
              <a:ext uri="{FF2B5EF4-FFF2-40B4-BE49-F238E27FC236}">
                <a16:creationId xmlns:a16="http://schemas.microsoft.com/office/drawing/2014/main" id="{33B087C6-E129-4EBC-8EDA-5BBD5154C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t="-35995" r="70583" b="-138811"/>
          <a:stretch>
            <a:fillRect/>
          </a:stretch>
        </p:blipFill>
        <p:spPr bwMode="auto">
          <a:xfrm>
            <a:off x="538163" y="987425"/>
            <a:ext cx="2157412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3">
            <a:extLst>
              <a:ext uri="{FF2B5EF4-FFF2-40B4-BE49-F238E27FC236}">
                <a16:creationId xmlns:a16="http://schemas.microsoft.com/office/drawing/2014/main" id="{29C4A30E-1FD9-4EF9-8C05-901F8A481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111250"/>
            <a:ext cx="7272610" cy="333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800" dirty="0">
                <a:latin typeface="News Gothic MT" panose="020B0504020203020204" pitchFamily="34" charset="0"/>
                <a:ea typeface="Apple SD 산돌고딕 Neo 무거운" charset="-127"/>
              </a:rPr>
              <a:t>Although the beef industry is an economic powerhouse for the province, it also faces challenges</a:t>
            </a:r>
          </a:p>
          <a:p>
            <a:pPr marL="1028700" lvl="1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600" dirty="0">
                <a:latin typeface="News Gothic MT" panose="020B0504020203020204" pitchFamily="34" charset="0"/>
                <a:ea typeface="Apple SD 산돌고딕 Neo 무거운" charset="-127"/>
              </a:rPr>
              <a:t>High input costs &amp; regulatory burden</a:t>
            </a:r>
          </a:p>
          <a:p>
            <a:pPr marL="1028700" lvl="1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600" dirty="0">
                <a:latin typeface="News Gothic MT" panose="020B0504020203020204" pitchFamily="34" charset="0"/>
                <a:ea typeface="Apple SD 산돌고딕 Neo 무거운" charset="-127"/>
              </a:rPr>
              <a:t>Land use competition – tens of thousands of acres of pastureland are lost annually</a:t>
            </a:r>
          </a:p>
          <a:p>
            <a:pPr marL="1028700" lvl="1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600" dirty="0">
                <a:latin typeface="News Gothic MT" panose="020B0504020203020204" pitchFamily="34" charset="0"/>
                <a:ea typeface="Apple SD 산돌고딕 Neo 무거운" charset="-127"/>
              </a:rPr>
              <a:t>Water – cattle require fresh, clean water for drinking; high quality water is also critical for growing feed and forage to support cattle when they are not grazing</a:t>
            </a:r>
          </a:p>
          <a:p>
            <a:pPr marL="1028700" lvl="1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600" dirty="0">
                <a:latin typeface="News Gothic MT" panose="020B0504020203020204" pitchFamily="34" charset="0"/>
                <a:ea typeface="Apple SD 산돌고딕 Neo 무거운" charset="-127"/>
              </a:rPr>
              <a:t>Industrial activity without proper reclamation and recreational uses can damage land, introduce invasive species, and reduce forage availability</a:t>
            </a:r>
          </a:p>
          <a:p>
            <a:pPr marL="1028700" lvl="1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endParaRPr lang="en-US" altLang="en-US" sz="1600" dirty="0">
              <a:latin typeface="News Gothic MT" panose="020B0504020203020204" pitchFamily="34" charset="0"/>
              <a:ea typeface="Apple SD 산돌고딕 Neo 무거운" charset="-127"/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</a:pPr>
            <a:r>
              <a:rPr lang="en-US" altLang="en-US" sz="1400" dirty="0">
                <a:solidFill>
                  <a:srgbClr val="595959"/>
                </a:solidFill>
                <a:latin typeface="News Gothic MT" panose="020B0504020203020204" pitchFamily="34" charset="0"/>
                <a:ea typeface="Apple SD 산돌고딕 Neo 무거운" charset="-127"/>
              </a:rPr>
              <a:t>.</a:t>
            </a:r>
          </a:p>
        </p:txBody>
      </p:sp>
      <p:sp>
        <p:nvSpPr>
          <p:cNvPr id="6152" name="TextBox 2">
            <a:extLst>
              <a:ext uri="{FF2B5EF4-FFF2-40B4-BE49-F238E27FC236}">
                <a16:creationId xmlns:a16="http://schemas.microsoft.com/office/drawing/2014/main" id="{7554C911-E8E4-4D23-9015-25E593091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4563" y="4903788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367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7410CE0-E012-402A-9C13-2BDBB7E76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39725"/>
            <a:ext cx="69056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 b="1" dirty="0">
                <a:solidFill>
                  <a:srgbClr val="77625C"/>
                </a:solidFill>
                <a:latin typeface="Trump Soft Pro" charset="0"/>
              </a:rPr>
              <a:t>Coal Policy </a:t>
            </a:r>
            <a:r>
              <a:rPr lang="en-US" altLang="en-US" sz="4000" b="1" dirty="0">
                <a:solidFill>
                  <a:srgbClr val="CABAB4"/>
                </a:solidFill>
                <a:latin typeface="Trump Soft Pro" charset="0"/>
              </a:rPr>
              <a:t>Considerations</a:t>
            </a:r>
          </a:p>
        </p:txBody>
      </p:sp>
      <p:pic>
        <p:nvPicPr>
          <p:cNvPr id="6148" name="Picture 5">
            <a:extLst>
              <a:ext uri="{FF2B5EF4-FFF2-40B4-BE49-F238E27FC236}">
                <a16:creationId xmlns:a16="http://schemas.microsoft.com/office/drawing/2014/main" id="{33B087C6-E129-4EBC-8EDA-5BBD5154C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t="-35995" r="70583" b="-138811"/>
          <a:stretch>
            <a:fillRect/>
          </a:stretch>
        </p:blipFill>
        <p:spPr bwMode="auto">
          <a:xfrm>
            <a:off x="538163" y="987425"/>
            <a:ext cx="2157412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3">
            <a:extLst>
              <a:ext uri="{FF2B5EF4-FFF2-40B4-BE49-F238E27FC236}">
                <a16:creationId xmlns:a16="http://schemas.microsoft.com/office/drawing/2014/main" id="{29C4A30E-1FD9-4EF9-8C05-901F8A481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63" y="1111250"/>
            <a:ext cx="8354317" cy="3332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800" dirty="0">
                <a:latin typeface="News Gothic MT" panose="020B0504020203020204" pitchFamily="34" charset="0"/>
                <a:ea typeface="Apple SD 산돌고딕 Neo 무거운" charset="-127"/>
              </a:rPr>
              <a:t>We recognize the need for modernization of the 1976 Coal Policy</a:t>
            </a:r>
          </a:p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800" dirty="0">
                <a:latin typeface="News Gothic MT" panose="020B0504020203020204" pitchFamily="34" charset="0"/>
                <a:ea typeface="Apple SD 산돌고딕 Neo 무거운" charset="-127"/>
              </a:rPr>
              <a:t>Potential risks to the environmental and economic sustainability of adjacent and downstream beef production need to be heard and carefully considered </a:t>
            </a:r>
          </a:p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800" dirty="0">
                <a:latin typeface="News Gothic MT" panose="020B0504020203020204" pitchFamily="34" charset="0"/>
                <a:ea typeface="Apple SD 산돌고딕 Neo 무거운" charset="-127"/>
              </a:rPr>
              <a:t>These impacts need to be considered in context and consultation with other regulations and departmental jurisdictions (e.g., Alberta Environment and Parks); not in isolation under the sole purview of the Ministry of Energy</a:t>
            </a:r>
          </a:p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endParaRPr lang="en-US" altLang="en-US" sz="1400" dirty="0">
              <a:solidFill>
                <a:srgbClr val="595959"/>
              </a:solidFill>
              <a:latin typeface="News Gothic MT" panose="020B0504020203020204" pitchFamily="34" charset="0"/>
              <a:ea typeface="Apple SD 산돌고딕 Neo 무거운" charset="-127"/>
            </a:endParaRPr>
          </a:p>
        </p:txBody>
      </p:sp>
      <p:sp>
        <p:nvSpPr>
          <p:cNvPr id="6152" name="TextBox 2">
            <a:extLst>
              <a:ext uri="{FF2B5EF4-FFF2-40B4-BE49-F238E27FC236}">
                <a16:creationId xmlns:a16="http://schemas.microsoft.com/office/drawing/2014/main" id="{7554C911-E8E4-4D23-9015-25E593091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4563" y="4903788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6299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7410CE0-E012-402A-9C13-2BDBB7E76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39725"/>
            <a:ext cx="69056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 b="1" dirty="0">
                <a:solidFill>
                  <a:srgbClr val="77625C"/>
                </a:solidFill>
                <a:latin typeface="Trump Soft Pro" charset="0"/>
              </a:rPr>
              <a:t>Coal Policy </a:t>
            </a:r>
            <a:r>
              <a:rPr lang="en-US" altLang="en-US" sz="4000" b="1" dirty="0">
                <a:solidFill>
                  <a:srgbClr val="CABAB4"/>
                </a:solidFill>
                <a:latin typeface="Trump Soft Pro" charset="0"/>
              </a:rPr>
              <a:t>Considerations</a:t>
            </a:r>
          </a:p>
        </p:txBody>
      </p:sp>
      <p:pic>
        <p:nvPicPr>
          <p:cNvPr id="6148" name="Picture 5">
            <a:extLst>
              <a:ext uri="{FF2B5EF4-FFF2-40B4-BE49-F238E27FC236}">
                <a16:creationId xmlns:a16="http://schemas.microsoft.com/office/drawing/2014/main" id="{33B087C6-E129-4EBC-8EDA-5BBD5154C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t="-35995" r="70583" b="-138811"/>
          <a:stretch>
            <a:fillRect/>
          </a:stretch>
        </p:blipFill>
        <p:spPr bwMode="auto">
          <a:xfrm>
            <a:off x="538163" y="987425"/>
            <a:ext cx="2157412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3">
            <a:extLst>
              <a:ext uri="{FF2B5EF4-FFF2-40B4-BE49-F238E27FC236}">
                <a16:creationId xmlns:a16="http://schemas.microsoft.com/office/drawing/2014/main" id="{29C4A30E-1FD9-4EF9-8C05-901F8A481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63" y="1111250"/>
            <a:ext cx="8354317" cy="354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800" dirty="0">
                <a:latin typeface="News Gothic MT" panose="020B0504020203020204" pitchFamily="34" charset="0"/>
                <a:ea typeface="Apple SD 산돌고딕 Neo 무거운" charset="-127"/>
              </a:rPr>
              <a:t>There are several factors that should be considered when developing a new coal policy:</a:t>
            </a:r>
          </a:p>
          <a:p>
            <a:pPr marL="1028700" lvl="1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600" dirty="0">
                <a:latin typeface="News Gothic MT" panose="020B0504020203020204" pitchFamily="34" charset="0"/>
                <a:ea typeface="Apple SD 산돌고딕 Neo 무거운" charset="-127"/>
              </a:rPr>
              <a:t>Reclamation risk to native ecosystems, including ability to reclaim if a mining company goes bankrupt; introducing tame species into native ecosystems for reclamation purposes is not ideal</a:t>
            </a:r>
          </a:p>
          <a:p>
            <a:pPr marL="1028700" lvl="1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600" dirty="0">
                <a:latin typeface="News Gothic MT" panose="020B0504020203020204" pitchFamily="34" charset="0"/>
                <a:ea typeface="Apple SD 산돌고딕 Neo 무거운" charset="-127"/>
              </a:rPr>
              <a:t>Water quality including selenium and other contaminants associated with mining activity; the ability of current technology to mitigate these impacts is uncertain </a:t>
            </a:r>
          </a:p>
          <a:p>
            <a:pPr marL="1028700" lvl="1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600" dirty="0">
                <a:latin typeface="News Gothic MT" panose="020B0504020203020204" pitchFamily="34" charset="0"/>
                <a:ea typeface="Apple SD 산돌고딕 Neo 무거운" charset="-127"/>
              </a:rPr>
              <a:t>Air quality impacts</a:t>
            </a:r>
          </a:p>
          <a:p>
            <a:pPr marL="1028700" lvl="1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600" dirty="0">
                <a:latin typeface="News Gothic MT" panose="020B0504020203020204" pitchFamily="34" charset="0"/>
                <a:ea typeface="Apple SD 산돌고딕 Neo 무거운" charset="-127"/>
              </a:rPr>
              <a:t>Land use planning for specific regions (e.g., regional land use plans developed in conjunction with stakeholders)</a:t>
            </a:r>
          </a:p>
          <a:p>
            <a:pPr marL="1028700" lvl="1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600" dirty="0">
                <a:latin typeface="News Gothic MT" panose="020B0504020203020204" pitchFamily="34" charset="0"/>
                <a:ea typeface="Apple SD 산돌고딕 Neo 무거운" charset="-127"/>
              </a:rPr>
              <a:t>Land and forage resource access and availability</a:t>
            </a:r>
          </a:p>
        </p:txBody>
      </p:sp>
      <p:sp>
        <p:nvSpPr>
          <p:cNvPr id="6152" name="TextBox 2">
            <a:extLst>
              <a:ext uri="{FF2B5EF4-FFF2-40B4-BE49-F238E27FC236}">
                <a16:creationId xmlns:a16="http://schemas.microsoft.com/office/drawing/2014/main" id="{7554C911-E8E4-4D23-9015-25E593091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4563" y="4903788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0056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utterstock_420724729.jpg">
            <a:extLst>
              <a:ext uri="{FF2B5EF4-FFF2-40B4-BE49-F238E27FC236}">
                <a16:creationId xmlns:a16="http://schemas.microsoft.com/office/drawing/2014/main" id="{6F98717E-77E9-4FBC-8B4D-29D1A5DA73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5" b="7809"/>
          <a:stretch/>
        </p:blipFill>
        <p:spPr bwMode="auto">
          <a:xfrm>
            <a:off x="20" y="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4230BC-48A4-480A-B66E-AFB95A394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2" y="479490"/>
            <a:ext cx="4752975" cy="86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8E3C56-2E5B-4235-B679-27A82A13E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3562" y="572612"/>
            <a:ext cx="4752975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800" b="1" dirty="0">
                <a:solidFill>
                  <a:schemeClr val="bg1"/>
                </a:solidFill>
                <a:latin typeface="Trump Soft Pro" charset="0"/>
              </a:rPr>
              <a:t>Questions?</a:t>
            </a:r>
          </a:p>
        </p:txBody>
      </p:sp>
      <p:pic>
        <p:nvPicPr>
          <p:cNvPr id="7" name="Picture 6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F442494D-591F-4BDE-B839-4424D95BD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772" y="3906207"/>
            <a:ext cx="2938969" cy="84577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580CB9-A813-4F0A-A452-3DF6250E1B6B}"/>
              </a:ext>
            </a:extLst>
          </p:cNvPr>
          <p:cNvGrpSpPr/>
          <p:nvPr/>
        </p:nvGrpSpPr>
        <p:grpSpPr>
          <a:xfrm>
            <a:off x="5436096" y="1783988"/>
            <a:ext cx="2448272" cy="1033462"/>
            <a:chOff x="5379419" y="1608712"/>
            <a:chExt cx="2592288" cy="128646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C9E1853-41F7-478E-AAFC-B1C1186E9425}"/>
                </a:ext>
              </a:extLst>
            </p:cNvPr>
            <p:cNvSpPr txBox="1"/>
            <p:nvPr/>
          </p:nvSpPr>
          <p:spPr>
            <a:xfrm>
              <a:off x="5379419" y="1608712"/>
              <a:ext cx="2592288" cy="12864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CA" dirty="0"/>
            </a:p>
          </p:txBody>
        </p:sp>
        <p:pic>
          <p:nvPicPr>
            <p:cNvPr id="10" name="29EC9CE8-E75D-45DF-B1AC-66A72E3A2DA7">
              <a:extLst>
                <a:ext uri="{FF2B5EF4-FFF2-40B4-BE49-F238E27FC236}">
                  <a16:creationId xmlns:a16="http://schemas.microsoft.com/office/drawing/2014/main" id="{B77F6898-35D8-4D03-9A9F-142192B921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6416" y="1720386"/>
              <a:ext cx="2318294" cy="1063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822785BE-D78B-4E04-905F-FBB1423AA3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6096" y="3915422"/>
            <a:ext cx="2448269" cy="845770"/>
          </a:xfrm>
          <a:prstGeom prst="rect">
            <a:avLst/>
          </a:prstGeom>
        </p:spPr>
      </p:pic>
      <p:pic>
        <p:nvPicPr>
          <p:cNvPr id="12" name="Picture 4" descr="ABBeefProducers RGB.png">
            <a:extLst>
              <a:ext uri="{FF2B5EF4-FFF2-40B4-BE49-F238E27FC236}">
                <a16:creationId xmlns:a16="http://schemas.microsoft.com/office/drawing/2014/main" id="{5E82DA65-CCAC-495B-A780-8985CBE8E6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83988"/>
            <a:ext cx="2827622" cy="1073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5976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7410CE0-E012-402A-9C13-2BDBB7E76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39725"/>
            <a:ext cx="69056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 b="1" dirty="0">
                <a:solidFill>
                  <a:srgbClr val="77625C"/>
                </a:solidFill>
                <a:latin typeface="Trump Soft Pro" charset="0"/>
              </a:rPr>
              <a:t>Organizations</a:t>
            </a:r>
            <a:endParaRPr lang="en-US" altLang="en-US" sz="4000" b="1" dirty="0">
              <a:solidFill>
                <a:srgbClr val="CABAB4"/>
              </a:solidFill>
              <a:latin typeface="Trump Soft Pro" charset="0"/>
            </a:endParaRPr>
          </a:p>
        </p:txBody>
      </p:sp>
      <p:pic>
        <p:nvPicPr>
          <p:cNvPr id="6148" name="Picture 5">
            <a:extLst>
              <a:ext uri="{FF2B5EF4-FFF2-40B4-BE49-F238E27FC236}">
                <a16:creationId xmlns:a16="http://schemas.microsoft.com/office/drawing/2014/main" id="{33B087C6-E129-4EBC-8EDA-5BBD5154C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t="-35995" r="70583" b="-138811"/>
          <a:stretch>
            <a:fillRect/>
          </a:stretch>
        </p:blipFill>
        <p:spPr bwMode="auto">
          <a:xfrm>
            <a:off x="538163" y="987425"/>
            <a:ext cx="2157412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3">
            <a:extLst>
              <a:ext uri="{FF2B5EF4-FFF2-40B4-BE49-F238E27FC236}">
                <a16:creationId xmlns:a16="http://schemas.microsoft.com/office/drawing/2014/main" id="{29C4A30E-1FD9-4EF9-8C05-901F8A481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896" y="1079500"/>
            <a:ext cx="5256584" cy="3652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800" dirty="0">
                <a:latin typeface="News Gothic MT" panose="020B0504020203020204" pitchFamily="34" charset="0"/>
                <a:ea typeface="Apple SD 산돌고딕 Neo 무거운" charset="-127"/>
              </a:rPr>
              <a:t>Represented by General Manager, </a:t>
            </a:r>
            <a:r>
              <a:rPr lang="en-US" altLang="en-US" sz="1800" b="1" dirty="0">
                <a:latin typeface="News Gothic MT" panose="020B0504020203020204" pitchFamily="34" charset="0"/>
                <a:ea typeface="Apple SD 산돌고딕 Neo 무거운" charset="-127"/>
              </a:rPr>
              <a:t>Brad Dubeau </a:t>
            </a:r>
          </a:p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800" dirty="0">
                <a:latin typeface="News Gothic MT" panose="020B0504020203020204" pitchFamily="34" charset="0"/>
                <a:ea typeface="Apple SD 산돌고딕 Neo 무거운" charset="-127"/>
              </a:rPr>
              <a:t>Legislated commission for Alberta’s entire beef industry</a:t>
            </a:r>
          </a:p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800" dirty="0">
                <a:latin typeface="News Gothic MT" panose="020B0504020203020204" pitchFamily="34" charset="0"/>
                <a:ea typeface="Apple SD 산돌고딕 Neo 무거운" charset="-127"/>
              </a:rPr>
              <a:t>Work on behalf of all sectors of the beef industry and all of Alberta’s 18,000 producers</a:t>
            </a:r>
          </a:p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800" dirty="0">
                <a:latin typeface="News Gothic MT" panose="020B0504020203020204" pitchFamily="34" charset="0"/>
                <a:ea typeface="Apple SD 산돌고딕 Neo 무거운" charset="-127"/>
              </a:rPr>
              <a:t>Funded by a check-off fee ($2.00) that is paid every time an animal is sold</a:t>
            </a:r>
          </a:p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endParaRPr lang="en-US" altLang="en-US" sz="1400" dirty="0">
              <a:solidFill>
                <a:srgbClr val="595959"/>
              </a:solidFill>
              <a:latin typeface="News Gothic MT" panose="020B0504020203020204" pitchFamily="34" charset="0"/>
              <a:ea typeface="Apple SD 산돌고딕 Neo 무거운" charset="-127"/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Times" panose="02020603050405020304" pitchFamily="18" charset="0"/>
              <a:buNone/>
            </a:pPr>
            <a:endParaRPr lang="en-US" altLang="en-US" sz="1400" dirty="0">
              <a:solidFill>
                <a:srgbClr val="595959"/>
              </a:solidFill>
              <a:latin typeface="News Gothic MT" panose="020B0504020203020204" pitchFamily="34" charset="0"/>
              <a:ea typeface="Apple SD 산돌고딕 Neo 무거운" charset="-127"/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Times" panose="02020603050405020304" pitchFamily="18" charset="0"/>
              <a:buNone/>
            </a:pPr>
            <a:endParaRPr lang="en-US" altLang="en-US" sz="1400" dirty="0">
              <a:solidFill>
                <a:srgbClr val="595959"/>
              </a:solidFill>
              <a:latin typeface="News Gothic MT" panose="020B0504020203020204" pitchFamily="34" charset="0"/>
              <a:ea typeface="Apple SD 산돌고딕 Neo 무거운" charset="-127"/>
            </a:endParaRPr>
          </a:p>
        </p:txBody>
      </p:sp>
      <p:sp>
        <p:nvSpPr>
          <p:cNvPr id="6152" name="TextBox 2">
            <a:extLst>
              <a:ext uri="{FF2B5EF4-FFF2-40B4-BE49-F238E27FC236}">
                <a16:creationId xmlns:a16="http://schemas.microsoft.com/office/drawing/2014/main" id="{7554C911-E8E4-4D23-9015-25E593091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4563" y="4903788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8" name="Picture 4" descr="ABBeefProducers RGB.png">
            <a:extLst>
              <a:ext uri="{FF2B5EF4-FFF2-40B4-BE49-F238E27FC236}">
                <a16:creationId xmlns:a16="http://schemas.microsoft.com/office/drawing/2014/main" id="{6D479324-59D8-4D04-93F0-83BC5501E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1849138"/>
            <a:ext cx="2827622" cy="1073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7410CE0-E012-402A-9C13-2BDBB7E76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39725"/>
            <a:ext cx="69056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 b="1" dirty="0">
                <a:solidFill>
                  <a:srgbClr val="77625C"/>
                </a:solidFill>
                <a:latin typeface="Trump Soft Pro" charset="0"/>
              </a:rPr>
              <a:t>Organizations</a:t>
            </a:r>
            <a:endParaRPr lang="en-US" altLang="en-US" sz="4000" b="1" dirty="0">
              <a:solidFill>
                <a:srgbClr val="CABAB4"/>
              </a:solidFill>
              <a:latin typeface="Trump Soft Pro" charset="0"/>
            </a:endParaRPr>
          </a:p>
        </p:txBody>
      </p:sp>
      <p:pic>
        <p:nvPicPr>
          <p:cNvPr id="6148" name="Picture 5">
            <a:extLst>
              <a:ext uri="{FF2B5EF4-FFF2-40B4-BE49-F238E27FC236}">
                <a16:creationId xmlns:a16="http://schemas.microsoft.com/office/drawing/2014/main" id="{33B087C6-E129-4EBC-8EDA-5BBD5154C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t="-35995" r="70583" b="-138811"/>
          <a:stretch>
            <a:fillRect/>
          </a:stretch>
        </p:blipFill>
        <p:spPr bwMode="auto">
          <a:xfrm>
            <a:off x="538163" y="987425"/>
            <a:ext cx="2157412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3">
            <a:extLst>
              <a:ext uri="{FF2B5EF4-FFF2-40B4-BE49-F238E27FC236}">
                <a16:creationId xmlns:a16="http://schemas.microsoft.com/office/drawing/2014/main" id="{29C4A30E-1FD9-4EF9-8C05-901F8A481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871" y="1419622"/>
            <a:ext cx="5328841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800" dirty="0">
                <a:latin typeface="News Gothic MT" panose="020B0504020203020204" pitchFamily="34" charset="0"/>
                <a:ea typeface="Apple SD 산돌고딕 Neo 무거운" charset="-127"/>
              </a:rPr>
              <a:t>Represented by Manager of Environment and Sustainability, </a:t>
            </a:r>
            <a:r>
              <a:rPr lang="en-US" altLang="en-US" sz="1800" b="1" dirty="0">
                <a:latin typeface="News Gothic MT" panose="020B0504020203020204" pitchFamily="34" charset="0"/>
                <a:ea typeface="Apple SD 산돌고딕 Neo 무거운" charset="-127"/>
              </a:rPr>
              <a:t>Larry Thomas</a:t>
            </a:r>
          </a:p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800" dirty="0">
                <a:latin typeface="News Gothic MT" panose="020B0504020203020204" pitchFamily="34" charset="0"/>
                <a:ea typeface="Apple SD 산돌고딕 Neo 무거운" charset="-127"/>
              </a:rPr>
              <a:t>National voice for Canada’s 60,000 beef producers, the bulk of whom are in Alberta and Saskatchewan</a:t>
            </a:r>
          </a:p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endParaRPr lang="en-US" altLang="en-US" sz="1400" dirty="0">
              <a:solidFill>
                <a:srgbClr val="595959"/>
              </a:solidFill>
              <a:latin typeface="News Gothic MT" panose="020B0504020203020204" pitchFamily="34" charset="0"/>
              <a:ea typeface="Apple SD 산돌고딕 Neo 무거운" charset="-127"/>
            </a:endParaRPr>
          </a:p>
        </p:txBody>
      </p:sp>
      <p:sp>
        <p:nvSpPr>
          <p:cNvPr id="6152" name="TextBox 2">
            <a:extLst>
              <a:ext uri="{FF2B5EF4-FFF2-40B4-BE49-F238E27FC236}">
                <a16:creationId xmlns:a16="http://schemas.microsoft.com/office/drawing/2014/main" id="{7554C911-E8E4-4D23-9015-25E593091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4563" y="4903788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2C32FAE-5259-44FE-AB8A-989AF82B35E1}"/>
              </a:ext>
            </a:extLst>
          </p:cNvPr>
          <p:cNvGrpSpPr/>
          <p:nvPr/>
        </p:nvGrpSpPr>
        <p:grpSpPr>
          <a:xfrm>
            <a:off x="538163" y="1707654"/>
            <a:ext cx="2665685" cy="1152128"/>
            <a:chOff x="5379419" y="1608712"/>
            <a:chExt cx="2592288" cy="128646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D960F2C-9998-4393-A357-D4142B402183}"/>
                </a:ext>
              </a:extLst>
            </p:cNvPr>
            <p:cNvSpPr txBox="1"/>
            <p:nvPr/>
          </p:nvSpPr>
          <p:spPr>
            <a:xfrm>
              <a:off x="5379419" y="1608712"/>
              <a:ext cx="2592288" cy="12864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CA" dirty="0"/>
            </a:p>
          </p:txBody>
        </p:sp>
        <p:pic>
          <p:nvPicPr>
            <p:cNvPr id="10" name="29EC9CE8-E75D-45DF-B1AC-66A72E3A2DA7">
              <a:extLst>
                <a:ext uri="{FF2B5EF4-FFF2-40B4-BE49-F238E27FC236}">
                  <a16:creationId xmlns:a16="http://schemas.microsoft.com/office/drawing/2014/main" id="{85F18D2D-90EF-4C63-A1A2-0E963F7EFE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6416" y="1720386"/>
              <a:ext cx="2318294" cy="1063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65405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7410CE0-E012-402A-9C13-2BDBB7E76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39725"/>
            <a:ext cx="69056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 b="1" dirty="0">
                <a:solidFill>
                  <a:srgbClr val="77625C"/>
                </a:solidFill>
                <a:latin typeface="Trump Soft Pro" charset="0"/>
              </a:rPr>
              <a:t>Organizations</a:t>
            </a:r>
            <a:endParaRPr lang="en-US" altLang="en-US" sz="4000" b="1" dirty="0">
              <a:solidFill>
                <a:srgbClr val="CABAB4"/>
              </a:solidFill>
              <a:latin typeface="Trump Soft Pro" charset="0"/>
            </a:endParaRPr>
          </a:p>
        </p:txBody>
      </p:sp>
      <p:pic>
        <p:nvPicPr>
          <p:cNvPr id="6148" name="Picture 5">
            <a:extLst>
              <a:ext uri="{FF2B5EF4-FFF2-40B4-BE49-F238E27FC236}">
                <a16:creationId xmlns:a16="http://schemas.microsoft.com/office/drawing/2014/main" id="{33B087C6-E129-4EBC-8EDA-5BBD5154C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t="-35995" r="70583" b="-138811"/>
          <a:stretch>
            <a:fillRect/>
          </a:stretch>
        </p:blipFill>
        <p:spPr bwMode="auto">
          <a:xfrm>
            <a:off x="538163" y="987425"/>
            <a:ext cx="2157412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3">
            <a:extLst>
              <a:ext uri="{FF2B5EF4-FFF2-40B4-BE49-F238E27FC236}">
                <a16:creationId xmlns:a16="http://schemas.microsoft.com/office/drawing/2014/main" id="{29C4A30E-1FD9-4EF9-8C05-901F8A481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936" y="955675"/>
            <a:ext cx="4710920" cy="34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800" dirty="0">
                <a:latin typeface="News Gothic MT" panose="020B0504020203020204" pitchFamily="34" charset="0"/>
                <a:ea typeface="Apple SD 산돌고딕 Neo 무거운" charset="-127"/>
              </a:rPr>
              <a:t>Represented by General Manager, </a:t>
            </a:r>
            <a:r>
              <a:rPr lang="en-US" altLang="en-US" sz="1800" b="1" dirty="0" err="1">
                <a:latin typeface="News Gothic MT" panose="020B0504020203020204" pitchFamily="34" charset="0"/>
                <a:ea typeface="Apple SD 산돌고딕 Neo 무거운" charset="-127"/>
              </a:rPr>
              <a:t>Lindsye</a:t>
            </a:r>
            <a:r>
              <a:rPr lang="en-US" altLang="en-US" sz="1800" b="1" dirty="0">
                <a:latin typeface="News Gothic MT" panose="020B0504020203020204" pitchFamily="34" charset="0"/>
                <a:ea typeface="Apple SD 산돌고딕 Neo 무거운" charset="-127"/>
              </a:rPr>
              <a:t> Dunbar</a:t>
            </a:r>
          </a:p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800" dirty="0">
                <a:latin typeface="News Gothic MT" panose="020B0504020203020204" pitchFamily="34" charset="0"/>
                <a:ea typeface="Apple SD 산돌고딕 Neo 무거운" charset="-127"/>
              </a:rPr>
              <a:t>Membership organization that has actively represented the interests of all grazing leaseholders since 1998</a:t>
            </a:r>
          </a:p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800" dirty="0">
                <a:latin typeface="News Gothic MT" panose="020B0504020203020204" pitchFamily="34" charset="0"/>
                <a:ea typeface="Apple SD 산돌고딕 Neo 무거운" charset="-127"/>
              </a:rPr>
              <a:t>There are roughly 5,700 grazing leases in Alberta, covering an estimated 5.2 million acres (2.1 million hectares)</a:t>
            </a:r>
          </a:p>
          <a:p>
            <a:pPr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Times" panose="02020603050405020304" pitchFamily="18" charset="0"/>
              <a:buNone/>
            </a:pPr>
            <a:endParaRPr lang="en-US" altLang="en-US" sz="1400" dirty="0">
              <a:solidFill>
                <a:srgbClr val="595959"/>
              </a:solidFill>
              <a:latin typeface="News Gothic MT" panose="020B0504020203020204" pitchFamily="34" charset="0"/>
              <a:ea typeface="Apple SD 산돌고딕 Neo 무거운" charset="-127"/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Times" panose="02020603050405020304" pitchFamily="18" charset="0"/>
              <a:buNone/>
            </a:pPr>
            <a:endParaRPr lang="en-US" altLang="en-US" sz="1400" dirty="0">
              <a:solidFill>
                <a:srgbClr val="595959"/>
              </a:solidFill>
              <a:latin typeface="News Gothic MT" panose="020B0504020203020204" pitchFamily="34" charset="0"/>
              <a:ea typeface="Apple SD 산돌고딕 Neo 무거운" charset="-127"/>
            </a:endParaRPr>
          </a:p>
        </p:txBody>
      </p:sp>
      <p:sp>
        <p:nvSpPr>
          <p:cNvPr id="6152" name="TextBox 2">
            <a:extLst>
              <a:ext uri="{FF2B5EF4-FFF2-40B4-BE49-F238E27FC236}">
                <a16:creationId xmlns:a16="http://schemas.microsoft.com/office/drawing/2014/main" id="{7554C911-E8E4-4D23-9015-25E593091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4563" y="4903788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8" name="Picture 7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7E8B3488-244D-43B6-8E85-E5D41FA1F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44" y="1701053"/>
            <a:ext cx="2938969" cy="84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685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7410CE0-E012-402A-9C13-2BDBB7E76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39725"/>
            <a:ext cx="69056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 b="1" dirty="0">
                <a:solidFill>
                  <a:srgbClr val="77625C"/>
                </a:solidFill>
                <a:latin typeface="Trump Soft Pro" charset="0"/>
              </a:rPr>
              <a:t>Organizations</a:t>
            </a:r>
            <a:endParaRPr lang="en-US" altLang="en-US" sz="4000" b="1" dirty="0">
              <a:solidFill>
                <a:srgbClr val="CABAB4"/>
              </a:solidFill>
              <a:latin typeface="Trump Soft Pro" charset="0"/>
            </a:endParaRPr>
          </a:p>
        </p:txBody>
      </p:sp>
      <p:pic>
        <p:nvPicPr>
          <p:cNvPr id="6148" name="Picture 5">
            <a:extLst>
              <a:ext uri="{FF2B5EF4-FFF2-40B4-BE49-F238E27FC236}">
                <a16:creationId xmlns:a16="http://schemas.microsoft.com/office/drawing/2014/main" id="{33B087C6-E129-4EBC-8EDA-5BBD5154C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t="-35995" r="70583" b="-138811"/>
          <a:stretch>
            <a:fillRect/>
          </a:stretch>
        </p:blipFill>
        <p:spPr bwMode="auto">
          <a:xfrm>
            <a:off x="538163" y="987425"/>
            <a:ext cx="2157412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3">
            <a:extLst>
              <a:ext uri="{FF2B5EF4-FFF2-40B4-BE49-F238E27FC236}">
                <a16:creationId xmlns:a16="http://schemas.microsoft.com/office/drawing/2014/main" id="{29C4A30E-1FD9-4EF9-8C05-901F8A481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1881" y="1131590"/>
            <a:ext cx="5256832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800" dirty="0">
                <a:latin typeface="News Gothic MT" panose="020B0504020203020204" pitchFamily="34" charset="0"/>
                <a:ea typeface="Apple SD 산돌고딕 Neo 무거운" charset="-127"/>
              </a:rPr>
              <a:t>Represented by General Manager, </a:t>
            </a:r>
            <a:r>
              <a:rPr lang="en-US" altLang="en-US" sz="1800" b="1" dirty="0" err="1">
                <a:latin typeface="News Gothic MT" panose="020B0504020203020204" pitchFamily="34" charset="0"/>
                <a:ea typeface="Apple SD 산돌고딕 Neo 무거운" charset="-127"/>
              </a:rPr>
              <a:t>Lindsye</a:t>
            </a:r>
            <a:r>
              <a:rPr lang="en-US" altLang="en-US" sz="1800" b="1" dirty="0">
                <a:latin typeface="News Gothic MT" panose="020B0504020203020204" pitchFamily="34" charset="0"/>
                <a:ea typeface="Apple SD 산돌고딕 Neo 무거운" charset="-127"/>
              </a:rPr>
              <a:t> Dunbar</a:t>
            </a:r>
          </a:p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800" dirty="0">
                <a:latin typeface="News Gothic MT" panose="020B0504020203020204" pitchFamily="34" charset="0"/>
                <a:ea typeface="Apple SD 산돌고딕 Neo 무거운" charset="-127"/>
              </a:rPr>
              <a:t>Established in 1896, WSGA is the longest running agriculture organization in Alberta</a:t>
            </a:r>
          </a:p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800" dirty="0">
                <a:latin typeface="News Gothic MT" panose="020B0504020203020204" pitchFamily="34" charset="0"/>
                <a:ea typeface="Apple SD 산돌고딕 Neo 무거운" charset="-127"/>
              </a:rPr>
              <a:t>Province-wide, voluntary membership represents over half a million head of cattle and three million hectares of rangeland</a:t>
            </a:r>
          </a:p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Wingdings" panose="05000000000000000000" pitchFamily="2" charset="2"/>
              <a:buChar char="q"/>
            </a:pPr>
            <a:r>
              <a:rPr lang="en-US" altLang="en-US" sz="1800" dirty="0">
                <a:latin typeface="News Gothic MT" panose="020B0504020203020204" pitchFamily="34" charset="0"/>
                <a:ea typeface="Apple SD 산돌고딕 Neo 무거운" charset="-127"/>
              </a:rPr>
              <a:t>WSGA has a long history of involvement in policy as it pertains to land use and beef industry issues</a:t>
            </a:r>
          </a:p>
          <a:p>
            <a:pPr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Times" panose="02020603050405020304" pitchFamily="18" charset="0"/>
              <a:buNone/>
            </a:pPr>
            <a:endParaRPr lang="en-US" altLang="en-US" sz="1400" dirty="0">
              <a:solidFill>
                <a:srgbClr val="595959"/>
              </a:solidFill>
              <a:latin typeface="News Gothic MT" panose="020B0504020203020204" pitchFamily="34" charset="0"/>
              <a:ea typeface="Apple SD 산돌고딕 Neo 무거운" charset="-127"/>
            </a:endParaRPr>
          </a:p>
          <a:p>
            <a:pPr>
              <a:lnSpc>
                <a:spcPct val="110000"/>
              </a:lnSpc>
              <a:spcBef>
                <a:spcPct val="20000"/>
              </a:spcBef>
              <a:buClr>
                <a:srgbClr val="131313"/>
              </a:buClr>
              <a:buFont typeface="Times" panose="02020603050405020304" pitchFamily="18" charset="0"/>
              <a:buNone/>
            </a:pPr>
            <a:endParaRPr lang="en-US" altLang="en-US" sz="1400" dirty="0">
              <a:solidFill>
                <a:srgbClr val="595959"/>
              </a:solidFill>
              <a:latin typeface="News Gothic MT" panose="020B0504020203020204" pitchFamily="34" charset="0"/>
              <a:ea typeface="Apple SD 산돌고딕 Neo 무거운" charset="-127"/>
            </a:endParaRPr>
          </a:p>
        </p:txBody>
      </p:sp>
      <p:sp>
        <p:nvSpPr>
          <p:cNvPr id="6152" name="TextBox 2">
            <a:extLst>
              <a:ext uri="{FF2B5EF4-FFF2-40B4-BE49-F238E27FC236}">
                <a16:creationId xmlns:a16="http://schemas.microsoft.com/office/drawing/2014/main" id="{7554C911-E8E4-4D23-9015-25E593091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4563" y="4903788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4129DBC9-D31E-44E2-B75E-BD5A32E47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014904"/>
            <a:ext cx="2448272" cy="84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97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7410CE0-E012-402A-9C13-2BDBB7E76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39725"/>
            <a:ext cx="690562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 b="1" dirty="0">
                <a:solidFill>
                  <a:srgbClr val="77625C"/>
                </a:solidFill>
                <a:latin typeface="Trump Soft Pro" charset="0"/>
              </a:rPr>
              <a:t>Beef Production</a:t>
            </a:r>
            <a:r>
              <a:rPr lang="en-US" altLang="en-US" sz="4000" b="1" dirty="0">
                <a:solidFill>
                  <a:srgbClr val="CABAB4"/>
                </a:solidFill>
                <a:latin typeface="Trump Soft Pro" charset="0"/>
              </a:rPr>
              <a:t> in Canada</a:t>
            </a:r>
          </a:p>
        </p:txBody>
      </p:sp>
      <p:pic>
        <p:nvPicPr>
          <p:cNvPr id="6148" name="Picture 5">
            <a:extLst>
              <a:ext uri="{FF2B5EF4-FFF2-40B4-BE49-F238E27FC236}">
                <a16:creationId xmlns:a16="http://schemas.microsoft.com/office/drawing/2014/main" id="{33B087C6-E129-4EBC-8EDA-5BBD5154C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t="-35995" r="70583" b="-138811"/>
          <a:stretch>
            <a:fillRect/>
          </a:stretch>
        </p:blipFill>
        <p:spPr bwMode="auto">
          <a:xfrm>
            <a:off x="538163" y="987425"/>
            <a:ext cx="2157412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3">
            <a:extLst>
              <a:ext uri="{FF2B5EF4-FFF2-40B4-BE49-F238E27FC236}">
                <a16:creationId xmlns:a16="http://schemas.microsoft.com/office/drawing/2014/main" id="{29C4A30E-1FD9-4EF9-8C05-901F8A481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111647"/>
            <a:ext cx="5328394" cy="3476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 eaLnBrk="1" hangingPunct="1">
              <a:buClr>
                <a:schemeClr val="tx2"/>
              </a:buClr>
              <a:buFont typeface="Wingdings" panose="05000000000000000000" pitchFamily="2" charset="2"/>
              <a:buChar char="q"/>
              <a:defRPr/>
            </a:pPr>
            <a:r>
              <a:rPr lang="en-US" sz="1800" dirty="0">
                <a:latin typeface="News Gothic MT" panose="020B0504020203020204" pitchFamily="34" charset="0"/>
              </a:rPr>
              <a:t>Of the 3.5 million beef cows in Canada, about 72% are on farms and ranches in Alberta and Saskatchewan</a:t>
            </a:r>
          </a:p>
          <a:p>
            <a:pPr marL="285750" indent="-285750" eaLnBrk="1" hangingPunct="1">
              <a:buClr>
                <a:schemeClr val="tx2"/>
              </a:buClr>
              <a:buFont typeface="Wingdings" panose="05000000000000000000" pitchFamily="2" charset="2"/>
              <a:buChar char="q"/>
              <a:defRPr/>
            </a:pPr>
            <a:r>
              <a:rPr lang="en-US" sz="1800" dirty="0">
                <a:latin typeface="News Gothic MT" panose="020B0504020203020204" pitchFamily="34" charset="0"/>
                <a:cs typeface="Times New Roman" pitchFamily="18" charset="0"/>
              </a:rPr>
              <a:t>The beef industry is Canada’s 2nd largest agricultural sector, contributing $21.8 billion to the national GDP and supporting 350,000 full-time equivalent jobs</a:t>
            </a:r>
          </a:p>
          <a:p>
            <a:pPr marL="285750" indent="-285750" eaLnBrk="1" hangingPunct="1">
              <a:buClr>
                <a:schemeClr val="tx2"/>
              </a:buClr>
              <a:buFont typeface="Wingdings" panose="05000000000000000000" pitchFamily="2" charset="2"/>
              <a:buChar char="q"/>
              <a:defRPr/>
            </a:pPr>
            <a:r>
              <a:rPr lang="en-US" sz="1800" dirty="0">
                <a:latin typeface="News Gothic MT" panose="020B0504020203020204" pitchFamily="34" charset="0"/>
                <a:cs typeface="Times New Roman" pitchFamily="18" charset="0"/>
              </a:rPr>
              <a:t>These family-run operations rely on access to land and water to support their livestock, forage and feed production, and irrigation</a:t>
            </a:r>
          </a:p>
        </p:txBody>
      </p:sp>
      <p:sp>
        <p:nvSpPr>
          <p:cNvPr id="6152" name="TextBox 2">
            <a:extLst>
              <a:ext uri="{FF2B5EF4-FFF2-40B4-BE49-F238E27FC236}">
                <a16:creationId xmlns:a16="http://schemas.microsoft.com/office/drawing/2014/main" id="{7554C911-E8E4-4D23-9015-25E593091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4563" y="4903788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0134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7410CE0-E012-402A-9C13-2BDBB7E76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39725"/>
            <a:ext cx="690562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 b="1" dirty="0">
                <a:solidFill>
                  <a:srgbClr val="77625C"/>
                </a:solidFill>
                <a:latin typeface="Trump Soft Pro" charset="0"/>
              </a:rPr>
              <a:t>Beef Production</a:t>
            </a:r>
            <a:r>
              <a:rPr lang="en-US" altLang="en-US" sz="4000" b="1" dirty="0">
                <a:solidFill>
                  <a:srgbClr val="CABAB4"/>
                </a:solidFill>
                <a:latin typeface="Trump Soft Pro" charset="0"/>
              </a:rPr>
              <a:t> in Canada</a:t>
            </a:r>
          </a:p>
        </p:txBody>
      </p:sp>
      <p:pic>
        <p:nvPicPr>
          <p:cNvPr id="6148" name="Picture 5">
            <a:extLst>
              <a:ext uri="{FF2B5EF4-FFF2-40B4-BE49-F238E27FC236}">
                <a16:creationId xmlns:a16="http://schemas.microsoft.com/office/drawing/2014/main" id="{33B087C6-E129-4EBC-8EDA-5BBD5154C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t="-35995" r="70583" b="-138811"/>
          <a:stretch>
            <a:fillRect/>
          </a:stretch>
        </p:blipFill>
        <p:spPr bwMode="auto">
          <a:xfrm>
            <a:off x="538163" y="987425"/>
            <a:ext cx="2157412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3">
            <a:extLst>
              <a:ext uri="{FF2B5EF4-FFF2-40B4-BE49-F238E27FC236}">
                <a16:creationId xmlns:a16="http://schemas.microsoft.com/office/drawing/2014/main" id="{29C4A30E-1FD9-4EF9-8C05-901F8A481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111647"/>
            <a:ext cx="7776666" cy="3548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 eaLnBrk="1" hangingPunct="1">
              <a:buClr>
                <a:schemeClr val="tx2"/>
              </a:buClr>
              <a:buFont typeface="Wingdings" panose="05000000000000000000" pitchFamily="2" charset="2"/>
              <a:buChar char="q"/>
              <a:defRPr/>
            </a:pPr>
            <a:r>
              <a:rPr lang="en-US" sz="1800" dirty="0">
                <a:latin typeface="News Gothic MT" panose="020B0504020203020204" pitchFamily="34" charset="0"/>
                <a:cs typeface="Times New Roman" pitchFamily="18" charset="0"/>
              </a:rPr>
              <a:t>To protect these resources for future generations, the Canadian beef industry has set a host of ambitious 2030 goals including promoting and supporting:</a:t>
            </a:r>
          </a:p>
          <a:p>
            <a:pPr marL="1028700" lvl="1" eaLnBrk="1" hangingPunct="1">
              <a:buClr>
                <a:schemeClr val="tx2"/>
              </a:buClr>
              <a:buFont typeface="Wingdings" panose="05000000000000000000" pitchFamily="2" charset="2"/>
              <a:buChar char="q"/>
              <a:defRPr/>
            </a:pPr>
            <a:r>
              <a:rPr lang="en-US" sz="1600" dirty="0">
                <a:latin typeface="News Gothic MT" panose="020B0504020203020204" pitchFamily="34" charset="0"/>
                <a:cs typeface="Times New Roman" pitchFamily="18" charset="0"/>
              </a:rPr>
              <a:t>Groundwater recharge</a:t>
            </a:r>
          </a:p>
          <a:p>
            <a:pPr marL="1028700" lvl="1" eaLnBrk="1" hangingPunct="1">
              <a:buClr>
                <a:schemeClr val="tx2"/>
              </a:buClr>
              <a:buFont typeface="Wingdings" panose="05000000000000000000" pitchFamily="2" charset="2"/>
              <a:buChar char="q"/>
              <a:defRPr/>
            </a:pPr>
            <a:r>
              <a:rPr lang="en-US" sz="1600" dirty="0">
                <a:latin typeface="News Gothic MT" panose="020B0504020203020204" pitchFamily="34" charset="0"/>
                <a:cs typeface="Times New Roman" pitchFamily="18" charset="0"/>
              </a:rPr>
              <a:t>Water quality </a:t>
            </a:r>
          </a:p>
          <a:p>
            <a:pPr marL="1028700" lvl="1" eaLnBrk="1" hangingPunct="1">
              <a:buClr>
                <a:schemeClr val="tx2"/>
              </a:buClr>
              <a:buFont typeface="Wingdings" panose="05000000000000000000" pitchFamily="2" charset="2"/>
              <a:buChar char="q"/>
              <a:defRPr/>
            </a:pPr>
            <a:r>
              <a:rPr lang="en-US" sz="1600" dirty="0">
                <a:latin typeface="News Gothic MT" panose="020B0504020203020204" pitchFamily="34" charset="0"/>
                <a:cs typeface="Times New Roman" pitchFamily="18" charset="0"/>
              </a:rPr>
              <a:t>Soil water retention</a:t>
            </a:r>
          </a:p>
          <a:p>
            <a:pPr marL="1028700" lvl="1" eaLnBrk="1" hangingPunct="1">
              <a:buClr>
                <a:schemeClr val="tx2"/>
              </a:buClr>
              <a:buFont typeface="Wingdings" panose="05000000000000000000" pitchFamily="2" charset="2"/>
              <a:buChar char="q"/>
              <a:defRPr/>
            </a:pPr>
            <a:r>
              <a:rPr lang="en-US" sz="1600" dirty="0">
                <a:latin typeface="News Gothic MT" panose="020B0504020203020204" pitchFamily="34" charset="0"/>
                <a:cs typeface="Times New Roman" pitchFamily="18" charset="0"/>
              </a:rPr>
              <a:t>Future water supplies</a:t>
            </a:r>
          </a:p>
          <a:p>
            <a:pPr marL="285750" indent="-285750" eaLnBrk="1" hangingPunct="1">
              <a:buClr>
                <a:schemeClr val="tx2"/>
              </a:buClr>
              <a:buFont typeface="Wingdings" panose="05000000000000000000" pitchFamily="2" charset="2"/>
              <a:buChar char="q"/>
              <a:defRPr/>
            </a:pPr>
            <a:r>
              <a:rPr lang="en-US" sz="1800" dirty="0">
                <a:latin typeface="News Gothic MT" panose="020B0504020203020204" pitchFamily="34" charset="0"/>
                <a:cs typeface="Times New Roman" pitchFamily="18" charset="0"/>
              </a:rPr>
              <a:t>Other commitments include managing for healthier landscapes, protecting species at risk, and resilience to drought and flooding.</a:t>
            </a:r>
          </a:p>
          <a:p>
            <a:pPr marL="285750" indent="-285750" eaLnBrk="1" hangingPunct="1">
              <a:buClr>
                <a:schemeClr val="tx2"/>
              </a:buClr>
              <a:buFont typeface="Wingdings" panose="05000000000000000000" pitchFamily="2" charset="2"/>
              <a:buChar char="q"/>
              <a:defRPr/>
            </a:pPr>
            <a:r>
              <a:rPr lang="en-US" sz="1800" dirty="0">
                <a:latin typeface="News Gothic MT" panose="020B0504020203020204" pitchFamily="34" charset="0"/>
                <a:cs typeface="Times New Roman" pitchFamily="18" charset="0"/>
              </a:rPr>
              <a:t>Since 1970, 75% of native grasslands in North America have been lost to conversion and development</a:t>
            </a:r>
          </a:p>
          <a:p>
            <a:pPr marL="285750" indent="-285750" eaLnBrk="1" hangingPunct="1">
              <a:buClr>
                <a:schemeClr val="tx2"/>
              </a:buClr>
              <a:buFont typeface="Wingdings" panose="05000000000000000000" pitchFamily="2" charset="2"/>
              <a:buChar char="q"/>
              <a:defRPr/>
            </a:pPr>
            <a:r>
              <a:rPr lang="en-US" sz="1800" dirty="0">
                <a:latin typeface="News Gothic MT" panose="020B0504020203020204" pitchFamily="34" charset="0"/>
                <a:cs typeface="Times New Roman" pitchFamily="18" charset="0"/>
              </a:rPr>
              <a:t>With those grassland losses, habitat fragmentation has led to over 60 species currently at risk</a:t>
            </a:r>
          </a:p>
          <a:p>
            <a:pPr marL="285750" indent="-285750" eaLnBrk="1" hangingPunct="1">
              <a:buFont typeface="Wingdings" panose="05000000000000000000" pitchFamily="2" charset="2"/>
              <a:buChar char="q"/>
              <a:defRPr/>
            </a:pPr>
            <a:endParaRPr lang="en-US" sz="1400" dirty="0">
              <a:latin typeface="News Gothic MT" panose="020B0504020203020204" pitchFamily="34" charset="0"/>
              <a:cs typeface="Times New Roman" pitchFamily="18" charset="0"/>
            </a:endParaRPr>
          </a:p>
        </p:txBody>
      </p:sp>
      <p:sp>
        <p:nvSpPr>
          <p:cNvPr id="6152" name="TextBox 2">
            <a:extLst>
              <a:ext uri="{FF2B5EF4-FFF2-40B4-BE49-F238E27FC236}">
                <a16:creationId xmlns:a16="http://schemas.microsoft.com/office/drawing/2014/main" id="{7554C911-E8E4-4D23-9015-25E593091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4563" y="4903788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7071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3" descr="DSC_0062.jpg">
            <a:extLst>
              <a:ext uri="{FF2B5EF4-FFF2-40B4-BE49-F238E27FC236}">
                <a16:creationId xmlns:a16="http://schemas.microsoft.com/office/drawing/2014/main" id="{06BF0440-63CF-413C-A940-C3A1C156B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60"/>
          <a:stretch>
            <a:fillRect/>
          </a:stretch>
        </p:blipFill>
        <p:spPr bwMode="auto">
          <a:xfrm>
            <a:off x="0" y="-26988"/>
            <a:ext cx="9144000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4">
            <a:extLst>
              <a:ext uri="{FF2B5EF4-FFF2-40B4-BE49-F238E27FC236}">
                <a16:creationId xmlns:a16="http://schemas.microsoft.com/office/drawing/2014/main" id="{CB4B2881-98F5-428A-A156-5DB76EA9F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276350"/>
            <a:ext cx="47529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5">
            <a:extLst>
              <a:ext uri="{FF2B5EF4-FFF2-40B4-BE49-F238E27FC236}">
                <a16:creationId xmlns:a16="http://schemas.microsoft.com/office/drawing/2014/main" id="{C6DBBAAC-911D-4DF5-8E6C-100C89D88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2" y="1851670"/>
            <a:ext cx="4752975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800" b="1" dirty="0">
                <a:solidFill>
                  <a:schemeClr val="bg1"/>
                </a:solidFill>
                <a:latin typeface="Trump Soft Pro" charset="0"/>
              </a:rPr>
              <a:t>History of Beef Production In Alberta</a:t>
            </a:r>
          </a:p>
        </p:txBody>
      </p:sp>
    </p:spTree>
    <p:extLst>
      <p:ext uri="{BB962C8B-B14F-4D97-AF65-F5344CB8AC3E}">
        <p14:creationId xmlns:p14="http://schemas.microsoft.com/office/powerpoint/2010/main" val="188678390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Custom 1">
      <a:dk1>
        <a:srgbClr val="495636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17952</TotalTime>
  <Words>1680</Words>
  <Application>Microsoft Office PowerPoint</Application>
  <PresentationFormat>On-screen Show (16:9)</PresentationFormat>
  <Paragraphs>137</Paragraphs>
  <Slides>28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Gothic</vt:lpstr>
      <vt:lpstr>News Gothic MT</vt:lpstr>
      <vt:lpstr>Times</vt:lpstr>
      <vt:lpstr>Trump Gothic Pro</vt:lpstr>
      <vt:lpstr>Trump Soft Pro</vt:lpstr>
      <vt:lpstr>Wingdings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Audra Fimmers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Audra Fimmers</dc:creator>
  <cp:lastModifiedBy>Western Stock Growers' Association</cp:lastModifiedBy>
  <cp:revision>194</cp:revision>
  <cp:lastPrinted>2009-01-08T17:41:58Z</cp:lastPrinted>
  <dcterms:created xsi:type="dcterms:W3CDTF">2009-01-08T17:28:58Z</dcterms:created>
  <dcterms:modified xsi:type="dcterms:W3CDTF">2021-07-09T14:45:49Z</dcterms:modified>
</cp:coreProperties>
</file>